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7F9F8"/>
          </a:solidFill>
          <a:ln w="9525">
            <a:solidFill>
              <a:srgbClr val="F7F9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9808" y="420624"/>
            <a:ext cx="1143000" cy="112353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49808" y="1874519"/>
            <a:ext cx="10698480" cy="841248"/>
          </a:xfrm>
          <a:prstGeom prst="rect">
            <a:avLst/>
          </a:prstGeom>
          <a:noFill/>
        </p:spPr>
        <p:txBody>
          <a:bodyPr wrap="none" lIns="45720" rIns="45720" tIns="27432" bIns="27432" anchor="t">
            <a:spAutoFit/>
          </a:bodyPr>
          <a:lstStyle/>
          <a:p>
            <a:pPr algn="l">
              <a:spcAft>
                <a:spcPts val="0"/>
              </a:spcAft>
            </a:pPr>
            <a:r>
              <a:rPr sz="3400" b="1">
                <a:solidFill>
                  <a:srgbClr val="17212B"/>
                </a:solidFill>
                <a:latin typeface="Calibri"/>
              </a:rPr>
              <a:t>Controlled workspaces for accountable digital 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86384" y="2999232"/>
            <a:ext cx="8595360" cy="566928"/>
          </a:xfrm>
          <a:prstGeom prst="rect">
            <a:avLst/>
          </a:prstGeom>
          <a:noFill/>
        </p:spPr>
        <p:txBody>
          <a:bodyPr wrap="none" lIns="45720" rIns="45720" tIns="27432" bIns="27432" anchor="t">
            <a:spAutoFit/>
          </a:bodyPr>
          <a:lstStyle/>
          <a:p>
            <a:pPr algn="l">
              <a:spcAft>
                <a:spcPts val="0"/>
              </a:spcAft>
            </a:pPr>
            <a:r>
              <a:rPr sz="1800" b="0">
                <a:solidFill>
                  <a:srgbClr val="596770"/>
                </a:solidFill>
                <a:latin typeface="Calibri"/>
              </a:rPr>
              <a:t>Managed access, support records, data-handling boundaries and evidence for teams that need control.</a:t>
            </a:r>
          </a:p>
        </p:txBody>
      </p:sp>
      <p:sp>
        <p:nvSpPr>
          <p:cNvPr id="6" name="Rectangle 5"/>
          <p:cNvSpPr/>
          <p:nvPr/>
        </p:nvSpPr>
        <p:spPr>
          <a:xfrm>
            <a:off x="786384" y="4187952"/>
            <a:ext cx="2606040" cy="475488"/>
          </a:xfrm>
          <a:prstGeom prst="rect">
            <a:avLst/>
          </a:prstGeom>
          <a:solidFill>
            <a:srgbClr val="FFFFFF"/>
          </a:solidFill>
          <a:ln w="9525">
            <a:solidFill>
              <a:srgbClr val="D5DD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50976" y="4315968"/>
            <a:ext cx="2240280" cy="182880"/>
          </a:xfrm>
          <a:prstGeom prst="rect">
            <a:avLst/>
          </a:prstGeom>
          <a:noFill/>
        </p:spPr>
        <p:txBody>
          <a:bodyPr wrap="none" lIns="45720" rIns="45720" tIns="27432" bIns="27432" anchor="t">
            <a:spAutoFit/>
          </a:bodyPr>
          <a:lstStyle/>
          <a:p>
            <a:pPr algn="ctr">
              <a:spcAft>
                <a:spcPts val="0"/>
              </a:spcAft>
            </a:pPr>
            <a:r>
              <a:rPr sz="1150" b="1">
                <a:solidFill>
                  <a:srgbClr val="0F5A45"/>
                </a:solidFill>
                <a:latin typeface="Calibri"/>
              </a:rPr>
              <a:t>Controlled access</a:t>
            </a:r>
          </a:p>
        </p:txBody>
      </p:sp>
      <p:sp>
        <p:nvSpPr>
          <p:cNvPr id="8" name="Rectangle 7"/>
          <p:cNvSpPr/>
          <p:nvPr/>
        </p:nvSpPr>
        <p:spPr>
          <a:xfrm>
            <a:off x="3758184" y="4187952"/>
            <a:ext cx="2606040" cy="475488"/>
          </a:xfrm>
          <a:prstGeom prst="rect">
            <a:avLst/>
          </a:prstGeom>
          <a:solidFill>
            <a:srgbClr val="FFFFFF"/>
          </a:solidFill>
          <a:ln w="9525">
            <a:solidFill>
              <a:srgbClr val="D5DD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922776" y="4315968"/>
            <a:ext cx="2240280" cy="182880"/>
          </a:xfrm>
          <a:prstGeom prst="rect">
            <a:avLst/>
          </a:prstGeom>
          <a:noFill/>
        </p:spPr>
        <p:txBody>
          <a:bodyPr wrap="none" lIns="45720" rIns="45720" tIns="27432" bIns="27432" anchor="t">
            <a:spAutoFit/>
          </a:bodyPr>
          <a:lstStyle/>
          <a:p>
            <a:pPr algn="ctr">
              <a:spcAft>
                <a:spcPts val="0"/>
              </a:spcAft>
            </a:pPr>
            <a:r>
              <a:rPr sz="1150" b="1">
                <a:solidFill>
                  <a:srgbClr val="0F5A45"/>
                </a:solidFill>
                <a:latin typeface="Calibri"/>
              </a:rPr>
              <a:t>Governed workspaces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6729984" y="4187952"/>
            <a:ext cx="2606040" cy="475488"/>
          </a:xfrm>
          <a:prstGeom prst="rect">
            <a:avLst/>
          </a:prstGeom>
          <a:solidFill>
            <a:srgbClr val="FFFFFF"/>
          </a:solidFill>
          <a:ln w="9525">
            <a:solidFill>
              <a:srgbClr val="D5DD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894576" y="4315968"/>
            <a:ext cx="2240280" cy="182880"/>
          </a:xfrm>
          <a:prstGeom prst="rect">
            <a:avLst/>
          </a:prstGeom>
          <a:noFill/>
        </p:spPr>
        <p:txBody>
          <a:bodyPr wrap="none" lIns="45720" rIns="45720" tIns="27432" bIns="27432" anchor="t">
            <a:spAutoFit/>
          </a:bodyPr>
          <a:lstStyle/>
          <a:p>
            <a:pPr algn="ctr">
              <a:spcAft>
                <a:spcPts val="0"/>
              </a:spcAft>
            </a:pPr>
            <a:r>
              <a:rPr sz="1150" b="1">
                <a:solidFill>
                  <a:srgbClr val="0F5A45"/>
                </a:solidFill>
                <a:latin typeface="Calibri"/>
              </a:rPr>
              <a:t>Operational evidence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86384" y="6236208"/>
            <a:ext cx="1828800" cy="219456"/>
          </a:xfrm>
          <a:prstGeom prst="rect">
            <a:avLst/>
          </a:prstGeom>
          <a:noFill/>
        </p:spPr>
        <p:txBody>
          <a:bodyPr wrap="none" lIns="45720" rIns="45720" tIns="27432" bIns="27432" anchor="t">
            <a:spAutoFit/>
          </a:bodyPr>
          <a:lstStyle/>
          <a:p>
            <a:pPr algn="l">
              <a:spcAft>
                <a:spcPts val="0"/>
              </a:spcAft>
            </a:pPr>
            <a:r>
              <a:rPr sz="1050" b="0">
                <a:solidFill>
                  <a:srgbClr val="596770"/>
                </a:solidFill>
                <a:latin typeface="Calibri"/>
              </a:rPr>
              <a:t>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94360" y="292608"/>
            <a:ext cx="4754880" cy="219456"/>
          </a:xfrm>
          <a:prstGeom prst="rect">
            <a:avLst/>
          </a:prstGeom>
          <a:noFill/>
        </p:spPr>
        <p:txBody>
          <a:bodyPr wrap="none" lIns="45720" rIns="45720" tIns="27432" bIns="27432" anchor="t">
            <a:spAutoFit/>
          </a:bodyPr>
          <a:lstStyle/>
          <a:p>
            <a:pPr algn="l">
              <a:spcAft>
                <a:spcPts val="0"/>
              </a:spcAft>
            </a:pPr>
            <a:r>
              <a:rPr sz="850" b="1">
                <a:solidFill>
                  <a:srgbClr val="B7262F"/>
                </a:solidFill>
                <a:latin typeface="Calibri"/>
              </a:rPr>
              <a:t>THE PROBLEM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863840" y="292608"/>
            <a:ext cx="2743200" cy="219456"/>
          </a:xfrm>
          <a:prstGeom prst="rect">
            <a:avLst/>
          </a:prstGeom>
          <a:noFill/>
        </p:spPr>
        <p:txBody>
          <a:bodyPr wrap="none" lIns="45720" rIns="45720" tIns="27432" bIns="27432" anchor="t">
            <a:spAutoFit/>
          </a:bodyPr>
          <a:lstStyle/>
          <a:p>
            <a:pPr algn="r">
              <a:spcAft>
                <a:spcPts val="0"/>
              </a:spcAft>
            </a:pPr>
            <a:r>
              <a:rPr sz="819" b="0">
                <a:solidFill>
                  <a:srgbClr val="596770"/>
                </a:solidFill>
                <a:latin typeface="Calibri"/>
              </a:rPr>
              <a:t>DeskBridge | controlled access | evidence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972800" y="292608"/>
            <a:ext cx="502920" cy="219456"/>
          </a:xfrm>
          <a:prstGeom prst="rect">
            <a:avLst/>
          </a:prstGeom>
          <a:noFill/>
        </p:spPr>
        <p:txBody>
          <a:bodyPr wrap="none" lIns="45720" rIns="45720" tIns="27432" bIns="27432" anchor="t">
            <a:spAutoFit/>
          </a:bodyPr>
          <a:lstStyle/>
          <a:p>
            <a:pPr algn="r">
              <a:spcAft>
                <a:spcPts val="0"/>
              </a:spcAft>
            </a:pPr>
            <a:r>
              <a:rPr sz="819" b="1">
                <a:solidFill>
                  <a:srgbClr val="596770"/>
                </a:solidFill>
                <a:latin typeface="Calibri"/>
              </a:rPr>
              <a:t>01</a:t>
            </a:r>
          </a:p>
        </p:txBody>
      </p:sp>
      <p:sp>
        <p:nvSpPr>
          <p:cNvPr id="5" name="Rectangle 4"/>
          <p:cNvSpPr/>
          <p:nvPr/>
        </p:nvSpPr>
        <p:spPr>
          <a:xfrm>
            <a:off x="594360" y="621792"/>
            <a:ext cx="10881360" cy="18288"/>
          </a:xfrm>
          <a:prstGeom prst="rect">
            <a:avLst/>
          </a:prstGeom>
          <a:solidFill>
            <a:srgbClr val="D5DD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960120"/>
            <a:ext cx="9966960" cy="502920"/>
          </a:xfrm>
          <a:prstGeom prst="rect">
            <a:avLst/>
          </a:prstGeom>
          <a:noFill/>
        </p:spPr>
        <p:txBody>
          <a:bodyPr wrap="none" lIns="45720" rIns="45720" tIns="27432" bIns="27432" anchor="t">
            <a:spAutoFit/>
          </a:bodyPr>
          <a:lstStyle/>
          <a:p>
            <a:pPr algn="l">
              <a:spcAft>
                <a:spcPts val="0"/>
              </a:spcAft>
            </a:pPr>
            <a:r>
              <a:rPr sz="2700" b="1">
                <a:solidFill>
                  <a:srgbClr val="17212B"/>
                </a:solidFill>
                <a:latin typeface="Calibri"/>
              </a:rPr>
              <a:t>The risk is not lack of software. It is lack of operated proof.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9808" y="1536192"/>
            <a:ext cx="9326880" cy="347472"/>
          </a:xfrm>
          <a:prstGeom prst="rect">
            <a:avLst/>
          </a:prstGeom>
          <a:noFill/>
        </p:spPr>
        <p:txBody>
          <a:bodyPr wrap="none" lIns="45720" rIns="45720" tIns="27432" bIns="27432" anchor="t">
            <a:spAutoFit/>
          </a:bodyPr>
          <a:lstStyle/>
          <a:p>
            <a:pPr algn="l">
              <a:spcAft>
                <a:spcPts val="0"/>
              </a:spcAft>
            </a:pPr>
            <a:r>
              <a:rPr sz="1350" b="0">
                <a:solidFill>
                  <a:srgbClr val="596770"/>
                </a:solidFill>
                <a:latin typeface="Calibri"/>
              </a:rPr>
              <a:t>Most organisations already have tools. What breaks down is authority, supportability and evidence.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04672" y="2148840"/>
            <a:ext cx="4526280" cy="292608"/>
          </a:xfrm>
          <a:prstGeom prst="rect">
            <a:avLst/>
          </a:prstGeom>
          <a:noFill/>
        </p:spPr>
        <p:txBody>
          <a:bodyPr wrap="none" lIns="45720" rIns="45720" tIns="27432" bIns="27432" anchor="t">
            <a:spAutoFit/>
          </a:bodyPr>
          <a:lstStyle/>
          <a:p>
            <a:pPr algn="l">
              <a:spcAft>
                <a:spcPts val="0"/>
              </a:spcAft>
            </a:pPr>
            <a:r>
              <a:rPr sz="1500" b="1">
                <a:solidFill>
                  <a:srgbClr val="0F5A45"/>
                </a:solidFill>
                <a:latin typeface="Calibri"/>
              </a:rPr>
              <a:t>Hidden exposure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355080" y="2148840"/>
            <a:ext cx="4526280" cy="292608"/>
          </a:xfrm>
          <a:prstGeom prst="rect">
            <a:avLst/>
          </a:prstGeom>
          <a:noFill/>
        </p:spPr>
        <p:txBody>
          <a:bodyPr wrap="none" lIns="45720" rIns="45720" tIns="27432" bIns="27432" anchor="t">
            <a:spAutoFit/>
          </a:bodyPr>
          <a:lstStyle/>
          <a:p>
            <a:pPr algn="l">
              <a:spcAft>
                <a:spcPts val="0"/>
              </a:spcAft>
            </a:pPr>
            <a:r>
              <a:rPr sz="1500" b="1">
                <a:solidFill>
                  <a:srgbClr val="0F5A45"/>
                </a:solidFill>
                <a:latin typeface="Calibri"/>
              </a:rPr>
              <a:t>What clients need</a:t>
            </a:r>
          </a:p>
        </p:txBody>
      </p:sp>
      <p:sp>
        <p:nvSpPr>
          <p:cNvPr id="10" name="Rectangle 9"/>
          <p:cNvSpPr/>
          <p:nvPr/>
        </p:nvSpPr>
        <p:spPr>
          <a:xfrm>
            <a:off x="804672" y="2587752"/>
            <a:ext cx="4251960" cy="22860"/>
          </a:xfrm>
          <a:prstGeom prst="rect">
            <a:avLst/>
          </a:prstGeom>
          <a:solidFill>
            <a:srgbClr val="D5DD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6355080" y="2587752"/>
            <a:ext cx="4251960" cy="22860"/>
          </a:xfrm>
          <a:prstGeom prst="rect">
            <a:avLst/>
          </a:prstGeom>
          <a:solidFill>
            <a:srgbClr val="D5DD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5833872" y="2103120"/>
            <a:ext cx="18288" cy="3520440"/>
          </a:xfrm>
          <a:prstGeom prst="rect">
            <a:avLst/>
          </a:prstGeom>
          <a:solidFill>
            <a:srgbClr val="D5DD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04672" y="2898648"/>
            <a:ext cx="4526280" cy="1389888"/>
          </a:xfrm>
          <a:prstGeom prst="rect">
            <a:avLst/>
          </a:prstGeom>
          <a:noFill/>
        </p:spPr>
        <p:txBody>
          <a:bodyPr wrap="none" lIns="73152" rIns="54864">
            <a:spAutoFit/>
          </a:bodyPr>
          <a:lstStyle/>
          <a:p>
            <a:pPr>
              <a:spcAft>
                <a:spcPts val="500"/>
              </a:spcAft>
              <a:defRPr sz="1340">
                <a:solidFill>
                  <a:srgbClr val="17212B"/>
                </a:solidFill>
                <a:latin typeface="Calibri"/>
              </a:defRPr>
            </a:pPr>
            <a:r>
              <a:t>Unmanaged laptops and local data</a:t>
            </a:r>
          </a:p>
          <a:p>
            <a:pPr>
              <a:spcAft>
                <a:spcPts val="500"/>
              </a:spcAft>
              <a:defRPr sz="1340">
                <a:solidFill>
                  <a:srgbClr val="17212B"/>
                </a:solidFill>
                <a:latin typeface="Calibri"/>
              </a:defRPr>
            </a:pPr>
            <a:r>
              <a:t>Shared accounts and informal access</a:t>
            </a:r>
          </a:p>
          <a:p>
            <a:pPr>
              <a:spcAft>
                <a:spcPts val="500"/>
              </a:spcAft>
              <a:defRPr sz="1340">
                <a:solidFill>
                  <a:srgbClr val="17212B"/>
                </a:solidFill>
                <a:latin typeface="Calibri"/>
              </a:defRPr>
            </a:pPr>
            <a:r>
              <a:t>Contractors without clear expiry</a:t>
            </a:r>
          </a:p>
          <a:p>
            <a:pPr>
              <a:spcAft>
                <a:spcPts val="500"/>
              </a:spcAft>
              <a:defRPr sz="1340">
                <a:solidFill>
                  <a:srgbClr val="17212B"/>
                </a:solidFill>
                <a:latin typeface="Calibri"/>
              </a:defRPr>
            </a:pPr>
            <a:r>
              <a:t>Support changes without a durable record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55080" y="2898648"/>
            <a:ext cx="4526280" cy="1389888"/>
          </a:xfrm>
          <a:prstGeom prst="rect">
            <a:avLst/>
          </a:prstGeom>
          <a:noFill/>
        </p:spPr>
        <p:txBody>
          <a:bodyPr wrap="none" lIns="73152" rIns="54864">
            <a:spAutoFit/>
          </a:bodyPr>
          <a:lstStyle/>
          <a:p>
            <a:pPr>
              <a:spcAft>
                <a:spcPts val="500"/>
              </a:spcAft>
              <a:defRPr sz="1340">
                <a:solidFill>
                  <a:srgbClr val="17212B"/>
                </a:solidFill>
                <a:latin typeface="Calibri"/>
              </a:defRPr>
            </a:pPr>
            <a:r>
              <a:t>Named access and role ownership</a:t>
            </a:r>
          </a:p>
          <a:p>
            <a:pPr>
              <a:spcAft>
                <a:spcPts val="500"/>
              </a:spcAft>
              <a:defRPr sz="1340">
                <a:solidFill>
                  <a:srgbClr val="17212B"/>
                </a:solidFill>
                <a:latin typeface="Calibri"/>
              </a:defRPr>
            </a:pPr>
            <a:r>
              <a:t>Workspace boundaries that can be supported</a:t>
            </a:r>
          </a:p>
          <a:p>
            <a:pPr>
              <a:spcAft>
                <a:spcPts val="500"/>
              </a:spcAft>
              <a:defRPr sz="1340">
                <a:solidFill>
                  <a:srgbClr val="17212B"/>
                </a:solidFill>
                <a:latin typeface="Calibri"/>
              </a:defRPr>
            </a:pPr>
            <a:r>
              <a:t>Offboarding and revocation evidence</a:t>
            </a:r>
          </a:p>
          <a:p>
            <a:pPr>
              <a:spcAft>
                <a:spcPts val="500"/>
              </a:spcAft>
              <a:defRPr sz="1340">
                <a:solidFill>
                  <a:srgbClr val="17212B"/>
                </a:solidFill>
                <a:latin typeface="Calibri"/>
              </a:defRPr>
            </a:pPr>
            <a:r>
              <a:t>Clear proof when challenged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94360" y="6446520"/>
            <a:ext cx="5669280" cy="201168"/>
          </a:xfrm>
          <a:prstGeom prst="rect">
            <a:avLst/>
          </a:prstGeom>
          <a:noFill/>
        </p:spPr>
        <p:txBody>
          <a:bodyPr wrap="none" lIns="45720" rIns="45720" tIns="27432" bIns="27432" anchor="t">
            <a:spAutoFit/>
          </a:bodyPr>
          <a:lstStyle/>
          <a:p>
            <a:pPr algn="l">
              <a:spcAft>
                <a:spcPts val="0"/>
              </a:spcAft>
            </a:pPr>
            <a:r>
              <a:rPr sz="819" b="0">
                <a:solidFill>
                  <a:srgbClr val="596770"/>
                </a:solidFill>
                <a:latin typeface="Calibri"/>
              </a:rPr>
              <a:t>Client-safe summary. Final commitments require signed scope and service design.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94360" y="292608"/>
            <a:ext cx="4754880" cy="219456"/>
          </a:xfrm>
          <a:prstGeom prst="rect">
            <a:avLst/>
          </a:prstGeom>
          <a:noFill/>
        </p:spPr>
        <p:txBody>
          <a:bodyPr wrap="none" lIns="45720" rIns="45720" tIns="27432" bIns="27432" anchor="t">
            <a:spAutoFit/>
          </a:bodyPr>
          <a:lstStyle/>
          <a:p>
            <a:pPr algn="l">
              <a:spcAft>
                <a:spcPts val="0"/>
              </a:spcAft>
            </a:pPr>
            <a:r>
              <a:rPr sz="850" b="1">
                <a:solidFill>
                  <a:srgbClr val="B7262F"/>
                </a:solidFill>
                <a:latin typeface="Calibri"/>
              </a:rPr>
              <a:t>OPERATING MODEL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863840" y="292608"/>
            <a:ext cx="2743200" cy="219456"/>
          </a:xfrm>
          <a:prstGeom prst="rect">
            <a:avLst/>
          </a:prstGeom>
          <a:noFill/>
        </p:spPr>
        <p:txBody>
          <a:bodyPr wrap="none" lIns="45720" rIns="45720" tIns="27432" bIns="27432" anchor="t">
            <a:spAutoFit/>
          </a:bodyPr>
          <a:lstStyle/>
          <a:p>
            <a:pPr algn="r">
              <a:spcAft>
                <a:spcPts val="0"/>
              </a:spcAft>
            </a:pPr>
            <a:r>
              <a:rPr sz="819" b="0">
                <a:solidFill>
                  <a:srgbClr val="596770"/>
                </a:solidFill>
                <a:latin typeface="Calibri"/>
              </a:rPr>
              <a:t>DeskBridge | controlled access | evidence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972800" y="292608"/>
            <a:ext cx="502920" cy="219456"/>
          </a:xfrm>
          <a:prstGeom prst="rect">
            <a:avLst/>
          </a:prstGeom>
          <a:noFill/>
        </p:spPr>
        <p:txBody>
          <a:bodyPr wrap="none" lIns="45720" rIns="45720" tIns="27432" bIns="27432" anchor="t">
            <a:spAutoFit/>
          </a:bodyPr>
          <a:lstStyle/>
          <a:p>
            <a:pPr algn="r">
              <a:spcAft>
                <a:spcPts val="0"/>
              </a:spcAft>
            </a:pPr>
            <a:r>
              <a:rPr sz="819" b="1">
                <a:solidFill>
                  <a:srgbClr val="596770"/>
                </a:solidFill>
                <a:latin typeface="Calibri"/>
              </a:rPr>
              <a:t>02</a:t>
            </a:r>
          </a:p>
        </p:txBody>
      </p:sp>
      <p:sp>
        <p:nvSpPr>
          <p:cNvPr id="5" name="Rectangle 4"/>
          <p:cNvSpPr/>
          <p:nvPr/>
        </p:nvSpPr>
        <p:spPr>
          <a:xfrm>
            <a:off x="594360" y="621792"/>
            <a:ext cx="10881360" cy="18288"/>
          </a:xfrm>
          <a:prstGeom prst="rect">
            <a:avLst/>
          </a:prstGeom>
          <a:solidFill>
            <a:srgbClr val="D5DD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960120"/>
            <a:ext cx="9966960" cy="502920"/>
          </a:xfrm>
          <a:prstGeom prst="rect">
            <a:avLst/>
          </a:prstGeom>
          <a:noFill/>
        </p:spPr>
        <p:txBody>
          <a:bodyPr wrap="none" lIns="45720" rIns="45720" tIns="27432" bIns="27432" anchor="t">
            <a:spAutoFit/>
          </a:bodyPr>
          <a:lstStyle/>
          <a:p>
            <a:pPr algn="l">
              <a:spcAft>
                <a:spcPts val="0"/>
              </a:spcAft>
            </a:pPr>
            <a:r>
              <a:rPr sz="2700" b="1">
                <a:solidFill>
                  <a:srgbClr val="17212B"/>
                </a:solidFill>
                <a:latin typeface="Calibri"/>
              </a:rPr>
              <a:t>DeskBridge provides the managed layer around work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9808" y="1536192"/>
            <a:ext cx="9326880" cy="347472"/>
          </a:xfrm>
          <a:prstGeom prst="rect">
            <a:avLst/>
          </a:prstGeom>
          <a:noFill/>
        </p:spPr>
        <p:txBody>
          <a:bodyPr wrap="none" lIns="45720" rIns="45720" tIns="27432" bIns="27432" anchor="t">
            <a:spAutoFit/>
          </a:bodyPr>
          <a:lstStyle/>
          <a:p>
            <a:pPr algn="l">
              <a:spcAft>
                <a:spcPts val="0"/>
              </a:spcAft>
            </a:pPr>
            <a:r>
              <a:rPr sz="1350" b="0">
                <a:solidFill>
                  <a:srgbClr val="596770"/>
                </a:solidFill>
                <a:latin typeface="Calibri"/>
              </a:rPr>
              <a:t>One accountable service boundary around people, devices, access, support, data and evidence.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04672" y="2148840"/>
            <a:ext cx="4526280" cy="292608"/>
          </a:xfrm>
          <a:prstGeom prst="rect">
            <a:avLst/>
          </a:prstGeom>
          <a:noFill/>
        </p:spPr>
        <p:txBody>
          <a:bodyPr wrap="none" lIns="45720" rIns="45720" tIns="27432" bIns="27432" anchor="t">
            <a:spAutoFit/>
          </a:bodyPr>
          <a:lstStyle/>
          <a:p>
            <a:pPr algn="l">
              <a:spcAft>
                <a:spcPts val="0"/>
              </a:spcAft>
            </a:pPr>
            <a:r>
              <a:rPr sz="1500" b="1">
                <a:solidFill>
                  <a:srgbClr val="0F5A45"/>
                </a:solidFill>
                <a:latin typeface="Calibri"/>
              </a:rPr>
              <a:t>Managed controls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355080" y="2148840"/>
            <a:ext cx="4526280" cy="292608"/>
          </a:xfrm>
          <a:prstGeom prst="rect">
            <a:avLst/>
          </a:prstGeom>
          <a:noFill/>
        </p:spPr>
        <p:txBody>
          <a:bodyPr wrap="none" lIns="45720" rIns="45720" tIns="27432" bIns="27432" anchor="t">
            <a:spAutoFit/>
          </a:bodyPr>
          <a:lstStyle/>
          <a:p>
            <a:pPr algn="l">
              <a:spcAft>
                <a:spcPts val="0"/>
              </a:spcAft>
            </a:pPr>
            <a:r>
              <a:rPr sz="1500" b="1">
                <a:solidFill>
                  <a:srgbClr val="0F5A45"/>
                </a:solidFill>
                <a:latin typeface="Calibri"/>
              </a:rPr>
              <a:t>Evidence outputs</a:t>
            </a:r>
          </a:p>
        </p:txBody>
      </p:sp>
      <p:sp>
        <p:nvSpPr>
          <p:cNvPr id="10" name="Rectangle 9"/>
          <p:cNvSpPr/>
          <p:nvPr/>
        </p:nvSpPr>
        <p:spPr>
          <a:xfrm>
            <a:off x="804672" y="2587752"/>
            <a:ext cx="4251960" cy="22860"/>
          </a:xfrm>
          <a:prstGeom prst="rect">
            <a:avLst/>
          </a:prstGeom>
          <a:solidFill>
            <a:srgbClr val="D5DD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6355080" y="2587752"/>
            <a:ext cx="4251960" cy="22860"/>
          </a:xfrm>
          <a:prstGeom prst="rect">
            <a:avLst/>
          </a:prstGeom>
          <a:solidFill>
            <a:srgbClr val="D5DD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5833872" y="2103120"/>
            <a:ext cx="18288" cy="3520440"/>
          </a:xfrm>
          <a:prstGeom prst="rect">
            <a:avLst/>
          </a:prstGeom>
          <a:solidFill>
            <a:srgbClr val="D5DD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04672" y="2898648"/>
            <a:ext cx="4526280" cy="1088136"/>
          </a:xfrm>
          <a:prstGeom prst="rect">
            <a:avLst/>
          </a:prstGeom>
          <a:noFill/>
        </p:spPr>
        <p:txBody>
          <a:bodyPr wrap="none" lIns="73152" rIns="54864">
            <a:spAutoFit/>
          </a:bodyPr>
          <a:lstStyle/>
          <a:p>
            <a:pPr>
              <a:spcAft>
                <a:spcPts val="500"/>
              </a:spcAft>
              <a:defRPr sz="1340">
                <a:solidFill>
                  <a:srgbClr val="17212B"/>
                </a:solidFill>
                <a:latin typeface="Calibri"/>
              </a:defRPr>
            </a:pPr>
            <a:r>
              <a:t>Identity, MFA, roles, expiry and revocation</a:t>
            </a:r>
          </a:p>
          <a:p>
            <a:pPr>
              <a:spcAft>
                <a:spcPts val="500"/>
              </a:spcAft>
              <a:defRPr sz="1340">
                <a:solidFill>
                  <a:srgbClr val="17212B"/>
                </a:solidFill>
                <a:latin typeface="Calibri"/>
              </a:defRPr>
            </a:pPr>
            <a:r>
              <a:t>Approved applications and controlled sessions</a:t>
            </a:r>
          </a:p>
          <a:p>
            <a:pPr>
              <a:spcAft>
                <a:spcPts val="500"/>
              </a:spcAft>
              <a:defRPr sz="1340">
                <a:solidFill>
                  <a:srgbClr val="17212B"/>
                </a:solidFill>
                <a:latin typeface="Calibri"/>
              </a:defRPr>
            </a:pPr>
            <a:r>
              <a:t>Clipboard, file, print and AI handling by policy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55080" y="2898648"/>
            <a:ext cx="4526280" cy="1088136"/>
          </a:xfrm>
          <a:prstGeom prst="rect">
            <a:avLst/>
          </a:prstGeom>
          <a:noFill/>
        </p:spPr>
        <p:txBody>
          <a:bodyPr wrap="none" lIns="73152" rIns="54864">
            <a:spAutoFit/>
          </a:bodyPr>
          <a:lstStyle/>
          <a:p>
            <a:pPr>
              <a:spcAft>
                <a:spcPts val="500"/>
              </a:spcAft>
              <a:defRPr sz="1340">
                <a:solidFill>
                  <a:srgbClr val="17212B"/>
                </a:solidFill>
                <a:latin typeface="Calibri"/>
              </a:defRPr>
            </a:pPr>
            <a:r>
              <a:t>Ticketed changes and traceable actions</a:t>
            </a:r>
          </a:p>
          <a:p>
            <a:pPr>
              <a:spcAft>
                <a:spcPts val="500"/>
              </a:spcAft>
              <a:defRPr sz="1340">
                <a:solidFill>
                  <a:srgbClr val="17212B"/>
                </a:solidFill>
                <a:latin typeface="Calibri"/>
              </a:defRPr>
            </a:pPr>
            <a:r>
              <a:t>Access, support, change and backup review packs</a:t>
            </a:r>
          </a:p>
          <a:p>
            <a:pPr>
              <a:spcAft>
                <a:spcPts val="500"/>
              </a:spcAft>
              <a:defRPr sz="1340">
                <a:solidFill>
                  <a:srgbClr val="17212B"/>
                </a:solidFill>
                <a:latin typeface="Calibri"/>
              </a:defRPr>
            </a:pPr>
            <a:r>
              <a:t>Client-safe records for audits, insurers and boards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94360" y="6446520"/>
            <a:ext cx="5669280" cy="201168"/>
          </a:xfrm>
          <a:prstGeom prst="rect">
            <a:avLst/>
          </a:prstGeom>
          <a:noFill/>
        </p:spPr>
        <p:txBody>
          <a:bodyPr wrap="none" lIns="45720" rIns="45720" tIns="27432" bIns="27432" anchor="t">
            <a:spAutoFit/>
          </a:bodyPr>
          <a:lstStyle/>
          <a:p>
            <a:pPr algn="l">
              <a:spcAft>
                <a:spcPts val="0"/>
              </a:spcAft>
            </a:pPr>
            <a:r>
              <a:rPr sz="819" b="0">
                <a:solidFill>
                  <a:srgbClr val="596770"/>
                </a:solidFill>
                <a:latin typeface="Calibri"/>
              </a:rPr>
              <a:t>Client-safe summary. Final commitments require signed scope and service design.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94360" y="292608"/>
            <a:ext cx="4754880" cy="219456"/>
          </a:xfrm>
          <a:prstGeom prst="rect">
            <a:avLst/>
          </a:prstGeom>
          <a:noFill/>
        </p:spPr>
        <p:txBody>
          <a:bodyPr wrap="none" lIns="45720" rIns="45720" tIns="27432" bIns="27432" anchor="t">
            <a:spAutoFit/>
          </a:bodyPr>
          <a:lstStyle/>
          <a:p>
            <a:pPr algn="l">
              <a:spcAft>
                <a:spcPts val="0"/>
              </a:spcAft>
            </a:pPr>
            <a:r>
              <a:rPr sz="850" b="1">
                <a:solidFill>
                  <a:srgbClr val="B7262F"/>
                </a:solidFill>
                <a:latin typeface="Calibri"/>
              </a:rPr>
              <a:t>SERVICE FIT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863840" y="292608"/>
            <a:ext cx="2743200" cy="219456"/>
          </a:xfrm>
          <a:prstGeom prst="rect">
            <a:avLst/>
          </a:prstGeom>
          <a:noFill/>
        </p:spPr>
        <p:txBody>
          <a:bodyPr wrap="none" lIns="45720" rIns="45720" tIns="27432" bIns="27432" anchor="t">
            <a:spAutoFit/>
          </a:bodyPr>
          <a:lstStyle/>
          <a:p>
            <a:pPr algn="r">
              <a:spcAft>
                <a:spcPts val="0"/>
              </a:spcAft>
            </a:pPr>
            <a:r>
              <a:rPr sz="819" b="0">
                <a:solidFill>
                  <a:srgbClr val="596770"/>
                </a:solidFill>
                <a:latin typeface="Calibri"/>
              </a:rPr>
              <a:t>DeskBridge | controlled access | evidence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972800" y="292608"/>
            <a:ext cx="502920" cy="219456"/>
          </a:xfrm>
          <a:prstGeom prst="rect">
            <a:avLst/>
          </a:prstGeom>
          <a:noFill/>
        </p:spPr>
        <p:txBody>
          <a:bodyPr wrap="none" lIns="45720" rIns="45720" tIns="27432" bIns="27432" anchor="t">
            <a:spAutoFit/>
          </a:bodyPr>
          <a:lstStyle/>
          <a:p>
            <a:pPr algn="r">
              <a:spcAft>
                <a:spcPts val="0"/>
              </a:spcAft>
            </a:pPr>
            <a:r>
              <a:rPr sz="819" b="1">
                <a:solidFill>
                  <a:srgbClr val="596770"/>
                </a:solidFill>
                <a:latin typeface="Calibri"/>
              </a:rPr>
              <a:t>03</a:t>
            </a:r>
          </a:p>
        </p:txBody>
      </p:sp>
      <p:sp>
        <p:nvSpPr>
          <p:cNvPr id="5" name="Rectangle 4"/>
          <p:cNvSpPr/>
          <p:nvPr/>
        </p:nvSpPr>
        <p:spPr>
          <a:xfrm>
            <a:off x="594360" y="621792"/>
            <a:ext cx="10881360" cy="18288"/>
          </a:xfrm>
          <a:prstGeom prst="rect">
            <a:avLst/>
          </a:prstGeom>
          <a:solidFill>
            <a:srgbClr val="D5DD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960120"/>
            <a:ext cx="9966960" cy="502920"/>
          </a:xfrm>
          <a:prstGeom prst="rect">
            <a:avLst/>
          </a:prstGeom>
          <a:noFill/>
        </p:spPr>
        <p:txBody>
          <a:bodyPr wrap="none" lIns="45720" rIns="45720" tIns="27432" bIns="27432" anchor="t">
            <a:spAutoFit/>
          </a:bodyPr>
          <a:lstStyle/>
          <a:p>
            <a:pPr algn="l">
              <a:spcAft>
                <a:spcPts val="0"/>
              </a:spcAft>
            </a:pPr>
            <a:r>
              <a:rPr sz="2700" b="1">
                <a:solidFill>
                  <a:srgbClr val="17212B"/>
                </a:solidFill>
                <a:latin typeface="Calibri"/>
              </a:rPr>
              <a:t>Where DeskBridge is strongest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9808" y="1536192"/>
            <a:ext cx="9326880" cy="347472"/>
          </a:xfrm>
          <a:prstGeom prst="rect">
            <a:avLst/>
          </a:prstGeom>
          <a:noFill/>
        </p:spPr>
        <p:txBody>
          <a:bodyPr wrap="none" lIns="45720" rIns="45720" tIns="27432" bIns="27432" anchor="t">
            <a:spAutoFit/>
          </a:bodyPr>
          <a:lstStyle/>
          <a:p>
            <a:pPr algn="l">
              <a:spcAft>
                <a:spcPts val="0"/>
              </a:spcAft>
            </a:pPr>
            <a:r>
              <a:rPr sz="1350" b="0">
                <a:solidFill>
                  <a:srgbClr val="596770"/>
                </a:solidFill>
                <a:latin typeface="Calibri"/>
              </a:rPr>
              <a:t>Best fit is where access, support and evidence matter as much as the desktop itself.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04672" y="2148840"/>
            <a:ext cx="4526280" cy="292608"/>
          </a:xfrm>
          <a:prstGeom prst="rect">
            <a:avLst/>
          </a:prstGeom>
          <a:noFill/>
        </p:spPr>
        <p:txBody>
          <a:bodyPr wrap="none" lIns="45720" rIns="45720" tIns="27432" bIns="27432" anchor="t">
            <a:spAutoFit/>
          </a:bodyPr>
          <a:lstStyle/>
          <a:p>
            <a:pPr algn="l">
              <a:spcAft>
                <a:spcPts val="0"/>
              </a:spcAft>
            </a:pPr>
            <a:r>
              <a:rPr sz="1500" b="1">
                <a:solidFill>
                  <a:srgbClr val="0F5A45"/>
                </a:solidFill>
                <a:latin typeface="Calibri"/>
              </a:rPr>
              <a:t>Strong fit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355080" y="2148840"/>
            <a:ext cx="4526280" cy="292608"/>
          </a:xfrm>
          <a:prstGeom prst="rect">
            <a:avLst/>
          </a:prstGeom>
          <a:noFill/>
        </p:spPr>
        <p:txBody>
          <a:bodyPr wrap="none" lIns="45720" rIns="45720" tIns="27432" bIns="27432" anchor="t">
            <a:spAutoFit/>
          </a:bodyPr>
          <a:lstStyle/>
          <a:p>
            <a:pPr algn="l">
              <a:spcAft>
                <a:spcPts val="0"/>
              </a:spcAft>
            </a:pPr>
            <a:r>
              <a:rPr sz="1500" b="1">
                <a:solidFill>
                  <a:srgbClr val="0F5A45"/>
                </a:solidFill>
                <a:latin typeface="Calibri"/>
              </a:rPr>
              <a:t>Less suitable without redesign</a:t>
            </a:r>
          </a:p>
        </p:txBody>
      </p:sp>
      <p:sp>
        <p:nvSpPr>
          <p:cNvPr id="10" name="Rectangle 9"/>
          <p:cNvSpPr/>
          <p:nvPr/>
        </p:nvSpPr>
        <p:spPr>
          <a:xfrm>
            <a:off x="804672" y="2587752"/>
            <a:ext cx="4251960" cy="22860"/>
          </a:xfrm>
          <a:prstGeom prst="rect">
            <a:avLst/>
          </a:prstGeom>
          <a:solidFill>
            <a:srgbClr val="D5DD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6355080" y="2587752"/>
            <a:ext cx="4251960" cy="22860"/>
          </a:xfrm>
          <a:prstGeom prst="rect">
            <a:avLst/>
          </a:prstGeom>
          <a:solidFill>
            <a:srgbClr val="D5DD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5833872" y="2103120"/>
            <a:ext cx="18288" cy="3520440"/>
          </a:xfrm>
          <a:prstGeom prst="rect">
            <a:avLst/>
          </a:prstGeom>
          <a:solidFill>
            <a:srgbClr val="D5DD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04672" y="2898648"/>
            <a:ext cx="4526280" cy="1088136"/>
          </a:xfrm>
          <a:prstGeom prst="rect">
            <a:avLst/>
          </a:prstGeom>
          <a:noFill/>
        </p:spPr>
        <p:txBody>
          <a:bodyPr wrap="none" lIns="73152" rIns="54864">
            <a:spAutoFit/>
          </a:bodyPr>
          <a:lstStyle/>
          <a:p>
            <a:pPr>
              <a:spcAft>
                <a:spcPts val="500"/>
              </a:spcAft>
              <a:defRPr sz="1340">
                <a:solidFill>
                  <a:srgbClr val="17212B"/>
                </a:solidFill>
                <a:latin typeface="Calibri"/>
              </a:defRPr>
            </a:pPr>
            <a:r>
              <a:t>Professional services handling client material</a:t>
            </a:r>
          </a:p>
          <a:p>
            <a:pPr>
              <a:spcAft>
                <a:spcPts val="500"/>
              </a:spcAft>
              <a:defRPr sz="1340">
                <a:solidFill>
                  <a:srgbClr val="17212B"/>
                </a:solidFill>
                <a:latin typeface="Calibri"/>
              </a:defRPr>
            </a:pPr>
            <a:r>
              <a:t>Contractor-heavy teams with access expiry risk</a:t>
            </a:r>
          </a:p>
          <a:p>
            <a:pPr>
              <a:spcAft>
                <a:spcPts val="500"/>
              </a:spcAft>
              <a:defRPr sz="1340">
                <a:solidFill>
                  <a:srgbClr val="17212B"/>
                </a:solidFill>
                <a:latin typeface="Calibri"/>
              </a:defRPr>
            </a:pPr>
            <a:r>
              <a:t>Sensitive data workflows adopting AI cautiously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55080" y="2898648"/>
            <a:ext cx="4526280" cy="1088136"/>
          </a:xfrm>
          <a:prstGeom prst="rect">
            <a:avLst/>
          </a:prstGeom>
          <a:noFill/>
        </p:spPr>
        <p:txBody>
          <a:bodyPr wrap="none" lIns="73152" rIns="54864">
            <a:spAutoFit/>
          </a:bodyPr>
          <a:lstStyle/>
          <a:p>
            <a:pPr>
              <a:spcAft>
                <a:spcPts val="500"/>
              </a:spcAft>
              <a:defRPr sz="1340">
                <a:solidFill>
                  <a:srgbClr val="17212B"/>
                </a:solidFill>
                <a:latin typeface="Calibri"/>
              </a:defRPr>
            </a:pPr>
            <a:r>
              <a:t>Uncontrolled BYOD as the primary model</a:t>
            </a:r>
          </a:p>
          <a:p>
            <a:pPr>
              <a:spcAft>
                <a:spcPts val="500"/>
              </a:spcAft>
              <a:defRPr sz="1340">
                <a:solidFill>
                  <a:srgbClr val="17212B"/>
                </a:solidFill>
                <a:latin typeface="Calibri"/>
              </a:defRPr>
            </a:pPr>
            <a:r>
              <a:t>Informal shared-account working</a:t>
            </a:r>
          </a:p>
          <a:p>
            <a:pPr>
              <a:spcAft>
                <a:spcPts val="500"/>
              </a:spcAft>
              <a:defRPr sz="1340">
                <a:solidFill>
                  <a:srgbClr val="17212B"/>
                </a:solidFill>
                <a:latin typeface="Calibri"/>
              </a:defRPr>
            </a:pPr>
            <a:r>
              <a:t>Projects needing unsupported sovereignty claims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94360" y="6446520"/>
            <a:ext cx="5669280" cy="201168"/>
          </a:xfrm>
          <a:prstGeom prst="rect">
            <a:avLst/>
          </a:prstGeom>
          <a:noFill/>
        </p:spPr>
        <p:txBody>
          <a:bodyPr wrap="none" lIns="45720" rIns="45720" tIns="27432" bIns="27432" anchor="t">
            <a:spAutoFit/>
          </a:bodyPr>
          <a:lstStyle/>
          <a:p>
            <a:pPr algn="l">
              <a:spcAft>
                <a:spcPts val="0"/>
              </a:spcAft>
            </a:pPr>
            <a:r>
              <a:rPr sz="819" b="0">
                <a:solidFill>
                  <a:srgbClr val="596770"/>
                </a:solidFill>
                <a:latin typeface="Calibri"/>
              </a:rPr>
              <a:t>Client-safe summary. Final commitments require signed scope and service design.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94360" y="292608"/>
            <a:ext cx="4754880" cy="219456"/>
          </a:xfrm>
          <a:prstGeom prst="rect">
            <a:avLst/>
          </a:prstGeom>
          <a:noFill/>
        </p:spPr>
        <p:txBody>
          <a:bodyPr wrap="none" lIns="45720" rIns="45720" tIns="27432" bIns="27432" anchor="t">
            <a:spAutoFit/>
          </a:bodyPr>
          <a:lstStyle/>
          <a:p>
            <a:pPr algn="l">
              <a:spcAft>
                <a:spcPts val="0"/>
              </a:spcAft>
            </a:pPr>
            <a:r>
              <a:rPr sz="850" b="1">
                <a:solidFill>
                  <a:srgbClr val="B7262F"/>
                </a:solidFill>
                <a:latin typeface="Calibri"/>
              </a:rPr>
              <a:t>DATA ACCESS ASSURANCE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863840" y="292608"/>
            <a:ext cx="2743200" cy="219456"/>
          </a:xfrm>
          <a:prstGeom prst="rect">
            <a:avLst/>
          </a:prstGeom>
          <a:noFill/>
        </p:spPr>
        <p:txBody>
          <a:bodyPr wrap="none" lIns="45720" rIns="45720" tIns="27432" bIns="27432" anchor="t">
            <a:spAutoFit/>
          </a:bodyPr>
          <a:lstStyle/>
          <a:p>
            <a:pPr algn="r">
              <a:spcAft>
                <a:spcPts val="0"/>
              </a:spcAft>
            </a:pPr>
            <a:r>
              <a:rPr sz="819" b="0">
                <a:solidFill>
                  <a:srgbClr val="596770"/>
                </a:solidFill>
                <a:latin typeface="Calibri"/>
              </a:rPr>
              <a:t>DeskBridge | controlled access | evidence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972800" y="292608"/>
            <a:ext cx="502920" cy="219456"/>
          </a:xfrm>
          <a:prstGeom prst="rect">
            <a:avLst/>
          </a:prstGeom>
          <a:noFill/>
        </p:spPr>
        <p:txBody>
          <a:bodyPr wrap="none" lIns="45720" rIns="45720" tIns="27432" bIns="27432" anchor="t">
            <a:spAutoFit/>
          </a:bodyPr>
          <a:lstStyle/>
          <a:p>
            <a:pPr algn="r">
              <a:spcAft>
                <a:spcPts val="0"/>
              </a:spcAft>
            </a:pPr>
            <a:r>
              <a:rPr sz="819" b="1">
                <a:solidFill>
                  <a:srgbClr val="596770"/>
                </a:solidFill>
                <a:latin typeface="Calibri"/>
              </a:rPr>
              <a:t>04</a:t>
            </a:r>
          </a:p>
        </p:txBody>
      </p:sp>
      <p:sp>
        <p:nvSpPr>
          <p:cNvPr id="5" name="Rectangle 4"/>
          <p:cNvSpPr/>
          <p:nvPr/>
        </p:nvSpPr>
        <p:spPr>
          <a:xfrm>
            <a:off x="594360" y="621792"/>
            <a:ext cx="10881360" cy="18288"/>
          </a:xfrm>
          <a:prstGeom prst="rect">
            <a:avLst/>
          </a:prstGeom>
          <a:solidFill>
            <a:srgbClr val="D5DD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960120"/>
            <a:ext cx="9966960" cy="502920"/>
          </a:xfrm>
          <a:prstGeom prst="rect">
            <a:avLst/>
          </a:prstGeom>
          <a:noFill/>
        </p:spPr>
        <p:txBody>
          <a:bodyPr wrap="none" lIns="45720" rIns="45720" tIns="27432" bIns="27432" anchor="t">
            <a:spAutoFit/>
          </a:bodyPr>
          <a:lstStyle/>
          <a:p>
            <a:pPr algn="l">
              <a:spcAft>
                <a:spcPts val="0"/>
              </a:spcAft>
            </a:pPr>
            <a:r>
              <a:rPr sz="2700" b="1">
                <a:solidFill>
                  <a:srgbClr val="17212B"/>
                </a:solidFill>
                <a:latin typeface="Calibri"/>
              </a:rPr>
              <a:t>Key custody models and the trade-offs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9808" y="1536192"/>
            <a:ext cx="9326880" cy="347472"/>
          </a:xfrm>
          <a:prstGeom prst="rect">
            <a:avLst/>
          </a:prstGeom>
          <a:noFill/>
        </p:spPr>
        <p:txBody>
          <a:bodyPr wrap="none" lIns="45720" rIns="45720" tIns="27432" bIns="27432" anchor="t">
            <a:spAutoFit/>
          </a:bodyPr>
          <a:lstStyle/>
          <a:p>
            <a:pPr algn="l">
              <a:spcAft>
                <a:spcPts val="0"/>
              </a:spcAft>
            </a:pPr>
            <a:r>
              <a:rPr sz="1350" b="0">
                <a:solidFill>
                  <a:srgbClr val="596770"/>
                </a:solidFill>
                <a:latin typeface="Calibri"/>
              </a:rPr>
              <a:t>Data residency answers where data is stored. Key custody answers who can decrypt protected data.</a:t>
            </a:r>
          </a:p>
        </p:txBody>
      </p:sp>
      <p:sp>
        <p:nvSpPr>
          <p:cNvPr id="8" name="Rectangle 7"/>
          <p:cNvSpPr/>
          <p:nvPr/>
        </p:nvSpPr>
        <p:spPr>
          <a:xfrm>
            <a:off x="786384" y="2157984"/>
            <a:ext cx="73152" cy="868680"/>
          </a:xfrm>
          <a:prstGeom prst="rect">
            <a:avLst/>
          </a:prstGeom>
          <a:solidFill>
            <a:srgbClr val="0F5A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024128" y="2084831"/>
            <a:ext cx="5669280" cy="256032"/>
          </a:xfrm>
          <a:prstGeom prst="rect">
            <a:avLst/>
          </a:prstGeom>
          <a:noFill/>
        </p:spPr>
        <p:txBody>
          <a:bodyPr wrap="none" lIns="45720" rIns="45720" tIns="27432" bIns="27432" anchor="t">
            <a:spAutoFit/>
          </a:bodyPr>
          <a:lstStyle/>
          <a:p>
            <a:pPr algn="l">
              <a:spcAft>
                <a:spcPts val="0"/>
              </a:spcAft>
            </a:pPr>
            <a:r>
              <a:rPr sz="1440" b="1">
                <a:solidFill>
                  <a:srgbClr val="17212B"/>
                </a:solidFill>
                <a:latin typeface="Calibri"/>
              </a:rPr>
              <a:t>DeskBridge Managed Keys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24128" y="2432303"/>
            <a:ext cx="6766560" cy="237744"/>
          </a:xfrm>
          <a:prstGeom prst="rect">
            <a:avLst/>
          </a:prstGeom>
          <a:noFill/>
        </p:spPr>
        <p:txBody>
          <a:bodyPr wrap="none" lIns="45720" rIns="45720" tIns="27432" bIns="27432" anchor="t">
            <a:spAutoFit/>
          </a:bodyPr>
          <a:lstStyle/>
          <a:p>
            <a:pPr algn="l">
              <a:spcAft>
                <a:spcPts val="0"/>
              </a:spcAft>
            </a:pPr>
            <a:r>
              <a:rPr sz="1180" b="1">
                <a:solidFill>
                  <a:srgbClr val="0F5A45"/>
                </a:solidFill>
                <a:latin typeface="Calibri"/>
              </a:rPr>
              <a:t>Best for normal managed-service support.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24128" y="2761487"/>
            <a:ext cx="9784080" cy="292608"/>
          </a:xfrm>
          <a:prstGeom prst="rect">
            <a:avLst/>
          </a:prstGeom>
          <a:noFill/>
        </p:spPr>
        <p:txBody>
          <a:bodyPr wrap="none" lIns="45720" rIns="45720" tIns="27432" bIns="27432" anchor="t">
            <a:spAutoFit/>
          </a:bodyPr>
          <a:lstStyle/>
          <a:p>
            <a:pPr algn="l">
              <a:spcAft>
                <a:spcPts val="0"/>
              </a:spcAft>
            </a:pPr>
            <a:r>
              <a:rPr sz="1080" b="0">
                <a:solidFill>
                  <a:srgbClr val="B7262F"/>
                </a:solidFill>
                <a:latin typeface="Calibri"/>
              </a:rPr>
              <a:t>Caveat: DeskBridge may technically access protected service data for authorised support, recovery or lawful operation.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024128" y="3136391"/>
            <a:ext cx="10012680" cy="13716"/>
          </a:xfrm>
          <a:prstGeom prst="rect">
            <a:avLst/>
          </a:prstGeom>
          <a:solidFill>
            <a:srgbClr val="D5DD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786384" y="3392424"/>
            <a:ext cx="73152" cy="868680"/>
          </a:xfrm>
          <a:prstGeom prst="rect">
            <a:avLst/>
          </a:prstGeom>
          <a:solidFill>
            <a:srgbClr val="0F5A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1024128" y="3319272"/>
            <a:ext cx="5669280" cy="256032"/>
          </a:xfrm>
          <a:prstGeom prst="rect">
            <a:avLst/>
          </a:prstGeom>
          <a:noFill/>
        </p:spPr>
        <p:txBody>
          <a:bodyPr wrap="none" lIns="45720" rIns="45720" tIns="27432" bIns="27432" anchor="t">
            <a:spAutoFit/>
          </a:bodyPr>
          <a:lstStyle/>
          <a:p>
            <a:pPr algn="l">
              <a:spcAft>
                <a:spcPts val="0"/>
              </a:spcAft>
            </a:pPr>
            <a:r>
              <a:rPr sz="1440" b="1">
                <a:solidFill>
                  <a:srgbClr val="17212B"/>
                </a:solidFill>
                <a:latin typeface="Calibri"/>
              </a:rPr>
              <a:t>Customer-Controlled Keys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4128" y="3666744"/>
            <a:ext cx="6766560" cy="237744"/>
          </a:xfrm>
          <a:prstGeom prst="rect">
            <a:avLst/>
          </a:prstGeom>
          <a:noFill/>
        </p:spPr>
        <p:txBody>
          <a:bodyPr wrap="none" lIns="45720" rIns="45720" tIns="27432" bIns="27432" anchor="t">
            <a:spAutoFit/>
          </a:bodyPr>
          <a:lstStyle/>
          <a:p>
            <a:pPr algn="l">
              <a:spcAft>
                <a:spcPts val="0"/>
              </a:spcAft>
            </a:pPr>
            <a:r>
              <a:rPr sz="1180" b="1">
                <a:solidFill>
                  <a:srgbClr val="0F5A45"/>
                </a:solidFill>
                <a:latin typeface="Calibri"/>
              </a:rPr>
              <a:t>Best where clients approve protected data access.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24128" y="3995928"/>
            <a:ext cx="9784080" cy="292608"/>
          </a:xfrm>
          <a:prstGeom prst="rect">
            <a:avLst/>
          </a:prstGeom>
          <a:noFill/>
        </p:spPr>
        <p:txBody>
          <a:bodyPr wrap="none" lIns="45720" rIns="45720" tIns="27432" bIns="27432" anchor="t">
            <a:spAutoFit/>
          </a:bodyPr>
          <a:lstStyle/>
          <a:p>
            <a:pPr algn="l">
              <a:spcAft>
                <a:spcPts val="0"/>
              </a:spcAft>
            </a:pPr>
            <a:r>
              <a:rPr sz="1080" b="0">
                <a:solidFill>
                  <a:srgbClr val="B7262F"/>
                </a:solidFill>
                <a:latin typeface="Calibri"/>
              </a:rPr>
              <a:t>Caveat: restore, migration, search and incident response may require client key release.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024128" y="4370831"/>
            <a:ext cx="10012680" cy="13716"/>
          </a:xfrm>
          <a:prstGeom prst="rect">
            <a:avLst/>
          </a:prstGeom>
          <a:solidFill>
            <a:srgbClr val="D5DD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786384" y="4626864"/>
            <a:ext cx="73152" cy="868680"/>
          </a:xfrm>
          <a:prstGeom prst="rect">
            <a:avLst/>
          </a:prstGeom>
          <a:solidFill>
            <a:srgbClr val="BE91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1024128" y="4553712"/>
            <a:ext cx="5669280" cy="256032"/>
          </a:xfrm>
          <a:prstGeom prst="rect">
            <a:avLst/>
          </a:prstGeom>
          <a:noFill/>
        </p:spPr>
        <p:txBody>
          <a:bodyPr wrap="none" lIns="45720" rIns="45720" tIns="27432" bIns="27432" anchor="t">
            <a:spAutoFit/>
          </a:bodyPr>
          <a:lstStyle/>
          <a:p>
            <a:pPr algn="l">
              <a:spcAft>
                <a:spcPts val="0"/>
              </a:spcAft>
            </a:pPr>
            <a:r>
              <a:rPr sz="1440" b="1">
                <a:solidFill>
                  <a:srgbClr val="17212B"/>
                </a:solidFill>
                <a:latin typeface="Calibri"/>
              </a:rPr>
              <a:t>Customer-Held / Zero-Knowledge Keys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24128" y="4901184"/>
            <a:ext cx="6766560" cy="237744"/>
          </a:xfrm>
          <a:prstGeom prst="rect">
            <a:avLst/>
          </a:prstGeom>
          <a:noFill/>
        </p:spPr>
        <p:txBody>
          <a:bodyPr wrap="none" lIns="45720" rIns="45720" tIns="27432" bIns="27432" anchor="t">
            <a:spAutoFit/>
          </a:bodyPr>
          <a:lstStyle/>
          <a:p>
            <a:pPr algn="l">
              <a:spcAft>
                <a:spcPts val="0"/>
              </a:spcAft>
            </a:pPr>
            <a:r>
              <a:rPr sz="1180" b="1">
                <a:solidFill>
                  <a:srgbClr val="0F5A45"/>
                </a:solidFill>
                <a:latin typeface="Calibri"/>
              </a:rPr>
              <a:t>Best for the strongest custody boundary.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24128" y="5230368"/>
            <a:ext cx="9784080" cy="292608"/>
          </a:xfrm>
          <a:prstGeom prst="rect">
            <a:avLst/>
          </a:prstGeom>
          <a:noFill/>
        </p:spPr>
        <p:txBody>
          <a:bodyPr wrap="none" lIns="45720" rIns="45720" tIns="27432" bIns="27432" anchor="t">
            <a:spAutoFit/>
          </a:bodyPr>
          <a:lstStyle/>
          <a:p>
            <a:pPr algn="l">
              <a:spcAft>
                <a:spcPts val="0"/>
              </a:spcAft>
            </a:pPr>
            <a:r>
              <a:rPr sz="1080" b="0">
                <a:solidFill>
                  <a:srgbClr val="B7262F"/>
                </a:solidFill>
                <a:latin typeface="Calibri"/>
              </a:rPr>
              <a:t>Caveat: lost keys may mean unrecoverable data; some server-side features may be unavailable.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1024128" y="5605272"/>
            <a:ext cx="10012680" cy="13716"/>
          </a:xfrm>
          <a:prstGeom prst="rect">
            <a:avLst/>
          </a:prstGeom>
          <a:solidFill>
            <a:srgbClr val="D5DD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594360" y="6446520"/>
            <a:ext cx="5669280" cy="201168"/>
          </a:xfrm>
          <a:prstGeom prst="rect">
            <a:avLst/>
          </a:prstGeom>
          <a:noFill/>
        </p:spPr>
        <p:txBody>
          <a:bodyPr wrap="none" lIns="45720" rIns="45720" tIns="27432" bIns="27432" anchor="t">
            <a:spAutoFit/>
          </a:bodyPr>
          <a:lstStyle/>
          <a:p>
            <a:pPr algn="l">
              <a:spcAft>
                <a:spcPts val="0"/>
              </a:spcAft>
            </a:pPr>
            <a:r>
              <a:rPr sz="819" b="0">
                <a:solidFill>
                  <a:srgbClr val="596770"/>
                </a:solidFill>
                <a:latin typeface="Calibri"/>
              </a:rPr>
              <a:t>Client-safe summary. Final commitments require signed scope and service design.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94360" y="292608"/>
            <a:ext cx="4754880" cy="219456"/>
          </a:xfrm>
          <a:prstGeom prst="rect">
            <a:avLst/>
          </a:prstGeom>
          <a:noFill/>
        </p:spPr>
        <p:txBody>
          <a:bodyPr wrap="none" lIns="45720" rIns="45720" tIns="27432" bIns="27432" anchor="t">
            <a:spAutoFit/>
          </a:bodyPr>
          <a:lstStyle/>
          <a:p>
            <a:pPr algn="l">
              <a:spcAft>
                <a:spcPts val="0"/>
              </a:spcAft>
            </a:pPr>
            <a:r>
              <a:rPr sz="850" b="1">
                <a:solidFill>
                  <a:srgbClr val="B7262F"/>
                </a:solidFill>
                <a:latin typeface="Calibri"/>
              </a:rPr>
              <a:t>AI AND SENSITIVE DATA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863840" y="292608"/>
            <a:ext cx="2743200" cy="219456"/>
          </a:xfrm>
          <a:prstGeom prst="rect">
            <a:avLst/>
          </a:prstGeom>
          <a:noFill/>
        </p:spPr>
        <p:txBody>
          <a:bodyPr wrap="none" lIns="45720" rIns="45720" tIns="27432" bIns="27432" anchor="t">
            <a:spAutoFit/>
          </a:bodyPr>
          <a:lstStyle/>
          <a:p>
            <a:pPr algn="r">
              <a:spcAft>
                <a:spcPts val="0"/>
              </a:spcAft>
            </a:pPr>
            <a:r>
              <a:rPr sz="819" b="0">
                <a:solidFill>
                  <a:srgbClr val="596770"/>
                </a:solidFill>
                <a:latin typeface="Calibri"/>
              </a:rPr>
              <a:t>DeskBridge | controlled access | evidence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972800" y="292608"/>
            <a:ext cx="502920" cy="219456"/>
          </a:xfrm>
          <a:prstGeom prst="rect">
            <a:avLst/>
          </a:prstGeom>
          <a:noFill/>
        </p:spPr>
        <p:txBody>
          <a:bodyPr wrap="none" lIns="45720" rIns="45720" tIns="27432" bIns="27432" anchor="t">
            <a:spAutoFit/>
          </a:bodyPr>
          <a:lstStyle/>
          <a:p>
            <a:pPr algn="r">
              <a:spcAft>
                <a:spcPts val="0"/>
              </a:spcAft>
            </a:pPr>
            <a:r>
              <a:rPr sz="819" b="1">
                <a:solidFill>
                  <a:srgbClr val="596770"/>
                </a:solidFill>
                <a:latin typeface="Calibri"/>
              </a:rPr>
              <a:t>05</a:t>
            </a:r>
          </a:p>
        </p:txBody>
      </p:sp>
      <p:sp>
        <p:nvSpPr>
          <p:cNvPr id="5" name="Rectangle 4"/>
          <p:cNvSpPr/>
          <p:nvPr/>
        </p:nvSpPr>
        <p:spPr>
          <a:xfrm>
            <a:off x="594360" y="621792"/>
            <a:ext cx="10881360" cy="18288"/>
          </a:xfrm>
          <a:prstGeom prst="rect">
            <a:avLst/>
          </a:prstGeom>
          <a:solidFill>
            <a:srgbClr val="D5DD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960120"/>
            <a:ext cx="9966960" cy="502920"/>
          </a:xfrm>
          <a:prstGeom prst="rect">
            <a:avLst/>
          </a:prstGeom>
          <a:noFill/>
        </p:spPr>
        <p:txBody>
          <a:bodyPr wrap="none" lIns="45720" rIns="45720" tIns="27432" bIns="27432" anchor="t">
            <a:spAutoFit/>
          </a:bodyPr>
          <a:lstStyle/>
          <a:p>
            <a:pPr algn="l">
              <a:spcAft>
                <a:spcPts val="0"/>
              </a:spcAft>
            </a:pPr>
            <a:r>
              <a:rPr sz="2700" b="1">
                <a:solidFill>
                  <a:srgbClr val="17212B"/>
                </a:solidFill>
                <a:latin typeface="Calibri"/>
              </a:rPr>
              <a:t>The human workspace is the control point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9808" y="1536192"/>
            <a:ext cx="9326880" cy="347472"/>
          </a:xfrm>
          <a:prstGeom prst="rect">
            <a:avLst/>
          </a:prstGeom>
          <a:noFill/>
        </p:spPr>
        <p:txBody>
          <a:bodyPr wrap="none" lIns="45720" rIns="45720" tIns="27432" bIns="27432" anchor="t">
            <a:spAutoFit/>
          </a:bodyPr>
          <a:lstStyle/>
          <a:p>
            <a:pPr algn="l">
              <a:spcAft>
                <a:spcPts val="0"/>
              </a:spcAft>
            </a:pPr>
            <a:r>
              <a:rPr sz="1350" b="0">
                <a:solidFill>
                  <a:srgbClr val="596770"/>
                </a:solidFill>
                <a:latin typeface="Calibri"/>
              </a:rPr>
              <a:t>DeskBridge can wrap AI and sensitive-data workflows with access control, approvals, support records and evidence.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04672" y="2148840"/>
            <a:ext cx="4526280" cy="292608"/>
          </a:xfrm>
          <a:prstGeom prst="rect">
            <a:avLst/>
          </a:prstGeom>
          <a:noFill/>
        </p:spPr>
        <p:txBody>
          <a:bodyPr wrap="none" lIns="45720" rIns="45720" tIns="27432" bIns="27432" anchor="t">
            <a:spAutoFit/>
          </a:bodyPr>
          <a:lstStyle/>
          <a:p>
            <a:pPr algn="l">
              <a:spcAft>
                <a:spcPts val="0"/>
              </a:spcAft>
            </a:pPr>
            <a:r>
              <a:rPr sz="1500" b="1">
                <a:solidFill>
                  <a:srgbClr val="0F5A45"/>
                </a:solidFill>
                <a:latin typeface="Calibri"/>
              </a:rPr>
              <a:t>Controls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355080" y="2148840"/>
            <a:ext cx="4526280" cy="292608"/>
          </a:xfrm>
          <a:prstGeom prst="rect">
            <a:avLst/>
          </a:prstGeom>
          <a:noFill/>
        </p:spPr>
        <p:txBody>
          <a:bodyPr wrap="none" lIns="45720" rIns="45720" tIns="27432" bIns="27432" anchor="t">
            <a:spAutoFit/>
          </a:bodyPr>
          <a:lstStyle/>
          <a:p>
            <a:pPr algn="l">
              <a:spcAft>
                <a:spcPts val="0"/>
              </a:spcAft>
            </a:pPr>
            <a:r>
              <a:rPr sz="1500" b="1">
                <a:solidFill>
                  <a:srgbClr val="0F5A45"/>
                </a:solidFill>
                <a:latin typeface="Calibri"/>
              </a:rPr>
              <a:t>Boundary</a:t>
            </a:r>
          </a:p>
        </p:txBody>
      </p:sp>
      <p:sp>
        <p:nvSpPr>
          <p:cNvPr id="10" name="Rectangle 9"/>
          <p:cNvSpPr/>
          <p:nvPr/>
        </p:nvSpPr>
        <p:spPr>
          <a:xfrm>
            <a:off x="804672" y="2587752"/>
            <a:ext cx="4251960" cy="22860"/>
          </a:xfrm>
          <a:prstGeom prst="rect">
            <a:avLst/>
          </a:prstGeom>
          <a:solidFill>
            <a:srgbClr val="D5DD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6355080" y="2587752"/>
            <a:ext cx="4251960" cy="22860"/>
          </a:xfrm>
          <a:prstGeom prst="rect">
            <a:avLst/>
          </a:prstGeom>
          <a:solidFill>
            <a:srgbClr val="D5DD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5833872" y="2103120"/>
            <a:ext cx="18288" cy="3520440"/>
          </a:xfrm>
          <a:prstGeom prst="rect">
            <a:avLst/>
          </a:prstGeom>
          <a:solidFill>
            <a:srgbClr val="D5DD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04672" y="2898648"/>
            <a:ext cx="4526280" cy="1389888"/>
          </a:xfrm>
          <a:prstGeom prst="rect">
            <a:avLst/>
          </a:prstGeom>
          <a:noFill/>
        </p:spPr>
        <p:txBody>
          <a:bodyPr wrap="none" lIns="73152" rIns="54864">
            <a:spAutoFit/>
          </a:bodyPr>
          <a:lstStyle/>
          <a:p>
            <a:pPr>
              <a:spcAft>
                <a:spcPts val="500"/>
              </a:spcAft>
              <a:defRPr sz="1340">
                <a:solidFill>
                  <a:srgbClr val="17212B"/>
                </a:solidFill>
                <a:latin typeface="Calibri"/>
              </a:defRPr>
            </a:pPr>
            <a:r>
              <a:t>User and contractor access to governed workflows</a:t>
            </a:r>
          </a:p>
          <a:p>
            <a:pPr>
              <a:spcAft>
                <a:spcPts val="500"/>
              </a:spcAft>
              <a:defRPr sz="1340">
                <a:solidFill>
                  <a:srgbClr val="17212B"/>
                </a:solidFill>
                <a:latin typeface="Calibri"/>
              </a:defRPr>
            </a:pPr>
            <a:r>
              <a:t>Approved tool and data-handling records</a:t>
            </a:r>
          </a:p>
          <a:p>
            <a:pPr>
              <a:spcAft>
                <a:spcPts val="500"/>
              </a:spcAft>
              <a:defRPr sz="1340">
                <a:solidFill>
                  <a:srgbClr val="17212B"/>
                </a:solidFill>
                <a:latin typeface="Calibri"/>
              </a:defRPr>
            </a:pPr>
            <a:r>
              <a:t>Role, expiry and exception evidence</a:t>
            </a:r>
          </a:p>
          <a:p>
            <a:pPr>
              <a:spcAft>
                <a:spcPts val="500"/>
              </a:spcAft>
              <a:defRPr sz="1340">
                <a:solidFill>
                  <a:srgbClr val="17212B"/>
                </a:solidFill>
                <a:latin typeface="Calibri"/>
              </a:defRPr>
            </a:pPr>
            <a:r>
              <a:t>Client-controlled key options where required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55080" y="2898648"/>
            <a:ext cx="4526280" cy="1389888"/>
          </a:xfrm>
          <a:prstGeom prst="rect">
            <a:avLst/>
          </a:prstGeom>
          <a:noFill/>
        </p:spPr>
        <p:txBody>
          <a:bodyPr wrap="none" lIns="73152" rIns="54864">
            <a:spAutoFit/>
          </a:bodyPr>
          <a:lstStyle/>
          <a:p>
            <a:pPr>
              <a:spcAft>
                <a:spcPts val="500"/>
              </a:spcAft>
              <a:defRPr sz="1340">
                <a:solidFill>
                  <a:srgbClr val="17212B"/>
                </a:solidFill>
                <a:latin typeface="Calibri"/>
              </a:defRPr>
            </a:pPr>
            <a:r>
              <a:t>No implied partnership or endorsement</a:t>
            </a:r>
          </a:p>
          <a:p>
            <a:pPr>
              <a:spcAft>
                <a:spcPts val="500"/>
              </a:spcAft>
              <a:defRPr sz="1340">
                <a:solidFill>
                  <a:srgbClr val="17212B"/>
                </a:solidFill>
                <a:latin typeface="Calibri"/>
              </a:defRPr>
            </a:pPr>
            <a:r>
              <a:t>No unsupported sovereignty or compliance claims</a:t>
            </a:r>
          </a:p>
          <a:p>
            <a:pPr>
              <a:spcAft>
                <a:spcPts val="500"/>
              </a:spcAft>
              <a:defRPr sz="1340">
                <a:solidFill>
                  <a:srgbClr val="17212B"/>
                </a:solidFill>
                <a:latin typeface="Calibri"/>
              </a:defRPr>
            </a:pPr>
            <a:r>
              <a:t>Final scope depends on signed service design</a:t>
            </a:r>
          </a:p>
          <a:p>
            <a:pPr>
              <a:spcAft>
                <a:spcPts val="500"/>
              </a:spcAft>
              <a:defRPr sz="1340">
                <a:solidFill>
                  <a:srgbClr val="17212B"/>
                </a:solidFill>
                <a:latin typeface="Calibri"/>
              </a:defRPr>
            </a:pPr>
            <a:r>
              <a:t>Unsafe shortcuts are refused and recorded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94360" y="6446520"/>
            <a:ext cx="5669280" cy="201168"/>
          </a:xfrm>
          <a:prstGeom prst="rect">
            <a:avLst/>
          </a:prstGeom>
          <a:noFill/>
        </p:spPr>
        <p:txBody>
          <a:bodyPr wrap="none" lIns="45720" rIns="45720" tIns="27432" bIns="27432" anchor="t">
            <a:spAutoFit/>
          </a:bodyPr>
          <a:lstStyle/>
          <a:p>
            <a:pPr algn="l">
              <a:spcAft>
                <a:spcPts val="0"/>
              </a:spcAft>
            </a:pPr>
            <a:r>
              <a:rPr sz="819" b="0">
                <a:solidFill>
                  <a:srgbClr val="596770"/>
                </a:solidFill>
                <a:latin typeface="Calibri"/>
              </a:rPr>
              <a:t>Client-safe summary. Final commitments require signed scope and service design.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94360" y="292608"/>
            <a:ext cx="4754880" cy="219456"/>
          </a:xfrm>
          <a:prstGeom prst="rect">
            <a:avLst/>
          </a:prstGeom>
          <a:noFill/>
        </p:spPr>
        <p:txBody>
          <a:bodyPr wrap="none" lIns="45720" rIns="45720" tIns="27432" bIns="27432" anchor="t">
            <a:spAutoFit/>
          </a:bodyPr>
          <a:lstStyle/>
          <a:p>
            <a:pPr algn="l">
              <a:spcAft>
                <a:spcPts val="0"/>
              </a:spcAft>
            </a:pPr>
            <a:r>
              <a:rPr sz="850" b="1">
                <a:solidFill>
                  <a:srgbClr val="B7262F"/>
                </a:solidFill>
                <a:latin typeface="Calibri"/>
              </a:rPr>
              <a:t>CLIENT OUTPUTS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863840" y="292608"/>
            <a:ext cx="2743200" cy="219456"/>
          </a:xfrm>
          <a:prstGeom prst="rect">
            <a:avLst/>
          </a:prstGeom>
          <a:noFill/>
        </p:spPr>
        <p:txBody>
          <a:bodyPr wrap="none" lIns="45720" rIns="45720" tIns="27432" bIns="27432" anchor="t">
            <a:spAutoFit/>
          </a:bodyPr>
          <a:lstStyle/>
          <a:p>
            <a:pPr algn="r">
              <a:spcAft>
                <a:spcPts val="0"/>
              </a:spcAft>
            </a:pPr>
            <a:r>
              <a:rPr sz="819" b="0">
                <a:solidFill>
                  <a:srgbClr val="596770"/>
                </a:solidFill>
                <a:latin typeface="Calibri"/>
              </a:rPr>
              <a:t>DeskBridge | controlled access | evidence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972800" y="292608"/>
            <a:ext cx="502920" cy="219456"/>
          </a:xfrm>
          <a:prstGeom prst="rect">
            <a:avLst/>
          </a:prstGeom>
          <a:noFill/>
        </p:spPr>
        <p:txBody>
          <a:bodyPr wrap="none" lIns="45720" rIns="45720" tIns="27432" bIns="27432" anchor="t">
            <a:spAutoFit/>
          </a:bodyPr>
          <a:lstStyle/>
          <a:p>
            <a:pPr algn="r">
              <a:spcAft>
                <a:spcPts val="0"/>
              </a:spcAft>
            </a:pPr>
            <a:r>
              <a:rPr sz="819" b="1">
                <a:solidFill>
                  <a:srgbClr val="596770"/>
                </a:solidFill>
                <a:latin typeface="Calibri"/>
              </a:rPr>
              <a:t>06</a:t>
            </a:r>
          </a:p>
        </p:txBody>
      </p:sp>
      <p:sp>
        <p:nvSpPr>
          <p:cNvPr id="5" name="Rectangle 4"/>
          <p:cNvSpPr/>
          <p:nvPr/>
        </p:nvSpPr>
        <p:spPr>
          <a:xfrm>
            <a:off x="594360" y="621792"/>
            <a:ext cx="10881360" cy="18288"/>
          </a:xfrm>
          <a:prstGeom prst="rect">
            <a:avLst/>
          </a:prstGeom>
          <a:solidFill>
            <a:srgbClr val="D5DD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960120"/>
            <a:ext cx="9966960" cy="502920"/>
          </a:xfrm>
          <a:prstGeom prst="rect">
            <a:avLst/>
          </a:prstGeom>
          <a:noFill/>
        </p:spPr>
        <p:txBody>
          <a:bodyPr wrap="none" lIns="45720" rIns="45720" tIns="27432" bIns="27432" anchor="t">
            <a:spAutoFit/>
          </a:bodyPr>
          <a:lstStyle/>
          <a:p>
            <a:pPr algn="l">
              <a:spcAft>
                <a:spcPts val="0"/>
              </a:spcAft>
            </a:pPr>
            <a:r>
              <a:rPr sz="2700" b="1">
                <a:solidFill>
                  <a:srgbClr val="17212B"/>
                </a:solidFill>
                <a:latin typeface="Calibri"/>
              </a:rPr>
              <a:t>What a client receives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9808" y="1536192"/>
            <a:ext cx="9326880" cy="347472"/>
          </a:xfrm>
          <a:prstGeom prst="rect">
            <a:avLst/>
          </a:prstGeom>
          <a:noFill/>
        </p:spPr>
        <p:txBody>
          <a:bodyPr wrap="none" lIns="45720" rIns="45720" tIns="27432" bIns="27432" anchor="t">
            <a:spAutoFit/>
          </a:bodyPr>
          <a:lstStyle/>
          <a:p>
            <a:pPr algn="l">
              <a:spcAft>
                <a:spcPts val="0"/>
              </a:spcAft>
            </a:pPr>
            <a:r>
              <a:rPr sz="1350" b="0">
                <a:solidFill>
                  <a:srgbClr val="596770"/>
                </a:solidFill>
                <a:latin typeface="Calibri"/>
              </a:rPr>
              <a:t>The service is designed to leave management evidence, not just a working login.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2258568"/>
            <a:ext cx="4389120" cy="219456"/>
          </a:xfrm>
          <a:prstGeom prst="rect">
            <a:avLst/>
          </a:prstGeom>
          <a:noFill/>
        </p:spPr>
        <p:txBody>
          <a:bodyPr wrap="none" lIns="45720" rIns="45720" tIns="27432" bIns="27432" anchor="t">
            <a:spAutoFit/>
          </a:bodyPr>
          <a:lstStyle/>
          <a:p>
            <a:pPr algn="l">
              <a:spcAft>
                <a:spcPts val="0"/>
              </a:spcAft>
            </a:pPr>
            <a:r>
              <a:rPr sz="1450" b="1">
                <a:solidFill>
                  <a:srgbClr val="0F5A45"/>
                </a:solidFill>
                <a:latin typeface="Calibri"/>
              </a:rPr>
              <a:t>Onboarding scope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2624328"/>
            <a:ext cx="4480560" cy="329184"/>
          </a:xfrm>
          <a:prstGeom prst="rect">
            <a:avLst/>
          </a:prstGeom>
          <a:noFill/>
        </p:spPr>
        <p:txBody>
          <a:bodyPr wrap="none" lIns="45720" rIns="45720" tIns="27432" bIns="27432" anchor="t">
            <a:spAutoFit/>
          </a:bodyPr>
          <a:lstStyle/>
          <a:p>
            <a:pPr algn="l">
              <a:spcAft>
                <a:spcPts val="0"/>
              </a:spcAft>
            </a:pPr>
            <a:r>
              <a:rPr sz="1180" b="0">
                <a:solidFill>
                  <a:srgbClr val="596770"/>
                </a:solidFill>
                <a:latin typeface="Calibri"/>
              </a:rPr>
              <a:t>Users, roles, applications, data, devices and key custody decisions.</a:t>
            </a:r>
          </a:p>
        </p:txBody>
      </p:sp>
      <p:sp>
        <p:nvSpPr>
          <p:cNvPr id="10" name="Rectangle 9"/>
          <p:cNvSpPr/>
          <p:nvPr/>
        </p:nvSpPr>
        <p:spPr>
          <a:xfrm>
            <a:off x="731520" y="3118104"/>
            <a:ext cx="4663440" cy="16459"/>
          </a:xfrm>
          <a:prstGeom prst="rect">
            <a:avLst/>
          </a:prstGeom>
          <a:solidFill>
            <a:srgbClr val="D5DD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172200" y="2258568"/>
            <a:ext cx="4389120" cy="219456"/>
          </a:xfrm>
          <a:prstGeom prst="rect">
            <a:avLst/>
          </a:prstGeom>
          <a:noFill/>
        </p:spPr>
        <p:txBody>
          <a:bodyPr wrap="none" lIns="45720" rIns="45720" tIns="27432" bIns="27432" anchor="t">
            <a:spAutoFit/>
          </a:bodyPr>
          <a:lstStyle/>
          <a:p>
            <a:pPr algn="l">
              <a:spcAft>
                <a:spcPts val="0"/>
              </a:spcAft>
            </a:pPr>
            <a:r>
              <a:rPr sz="1450" b="1">
                <a:solidFill>
                  <a:srgbClr val="0F5A45"/>
                </a:solidFill>
                <a:latin typeface="Calibri"/>
              </a:rPr>
              <a:t>Controlled access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172200" y="2624328"/>
            <a:ext cx="4480560" cy="329184"/>
          </a:xfrm>
          <a:prstGeom prst="rect">
            <a:avLst/>
          </a:prstGeom>
          <a:noFill/>
        </p:spPr>
        <p:txBody>
          <a:bodyPr wrap="none" lIns="45720" rIns="45720" tIns="27432" bIns="27432" anchor="t">
            <a:spAutoFit/>
          </a:bodyPr>
          <a:lstStyle/>
          <a:p>
            <a:pPr algn="l">
              <a:spcAft>
                <a:spcPts val="0"/>
              </a:spcAft>
            </a:pPr>
            <a:r>
              <a:rPr sz="1180" b="0">
                <a:solidFill>
                  <a:srgbClr val="596770"/>
                </a:solidFill>
                <a:latin typeface="Calibri"/>
              </a:rPr>
              <a:t>Named users, roles, approvals, MFA direction and expiry.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172200" y="3118104"/>
            <a:ext cx="4663440" cy="16459"/>
          </a:xfrm>
          <a:prstGeom prst="rect">
            <a:avLst/>
          </a:prstGeom>
          <a:solidFill>
            <a:srgbClr val="D5DD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31520" y="3675888"/>
            <a:ext cx="4389120" cy="219456"/>
          </a:xfrm>
          <a:prstGeom prst="rect">
            <a:avLst/>
          </a:prstGeom>
          <a:noFill/>
        </p:spPr>
        <p:txBody>
          <a:bodyPr wrap="none" lIns="45720" rIns="45720" tIns="27432" bIns="27432" anchor="t">
            <a:spAutoFit/>
          </a:bodyPr>
          <a:lstStyle/>
          <a:p>
            <a:pPr algn="l">
              <a:spcAft>
                <a:spcPts val="0"/>
              </a:spcAft>
            </a:pPr>
            <a:r>
              <a:rPr sz="1450" b="1">
                <a:solidFill>
                  <a:srgbClr val="0F5A45"/>
                </a:solidFill>
                <a:latin typeface="Calibri"/>
              </a:rPr>
              <a:t>Support record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31520" y="4041648"/>
            <a:ext cx="4480560" cy="329184"/>
          </a:xfrm>
          <a:prstGeom prst="rect">
            <a:avLst/>
          </a:prstGeom>
          <a:noFill/>
        </p:spPr>
        <p:txBody>
          <a:bodyPr wrap="none" lIns="45720" rIns="45720" tIns="27432" bIns="27432" anchor="t">
            <a:spAutoFit/>
          </a:bodyPr>
          <a:lstStyle/>
          <a:p>
            <a:pPr algn="l">
              <a:spcAft>
                <a:spcPts val="0"/>
              </a:spcAft>
            </a:pPr>
            <a:r>
              <a:rPr sz="1180" b="0">
                <a:solidFill>
                  <a:srgbClr val="596770"/>
                </a:solidFill>
                <a:latin typeface="Calibri"/>
              </a:rPr>
              <a:t>Ticketed requests, change notes, outcomes and escalation evidence.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31520" y="4535424"/>
            <a:ext cx="4663440" cy="16459"/>
          </a:xfrm>
          <a:prstGeom prst="rect">
            <a:avLst/>
          </a:prstGeom>
          <a:solidFill>
            <a:srgbClr val="D5DD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172200" y="3675888"/>
            <a:ext cx="4389120" cy="219456"/>
          </a:xfrm>
          <a:prstGeom prst="rect">
            <a:avLst/>
          </a:prstGeom>
          <a:noFill/>
        </p:spPr>
        <p:txBody>
          <a:bodyPr wrap="none" lIns="45720" rIns="45720" tIns="27432" bIns="27432" anchor="t">
            <a:spAutoFit/>
          </a:bodyPr>
          <a:lstStyle/>
          <a:p>
            <a:pPr algn="l">
              <a:spcAft>
                <a:spcPts val="0"/>
              </a:spcAft>
            </a:pPr>
            <a:r>
              <a:rPr sz="1450" b="1">
                <a:solidFill>
                  <a:srgbClr val="0F5A45"/>
                </a:solidFill>
                <a:latin typeface="Calibri"/>
              </a:rPr>
              <a:t>Monthly evidence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172200" y="4041648"/>
            <a:ext cx="4480560" cy="329184"/>
          </a:xfrm>
          <a:prstGeom prst="rect">
            <a:avLst/>
          </a:prstGeom>
          <a:noFill/>
        </p:spPr>
        <p:txBody>
          <a:bodyPr wrap="none" lIns="45720" rIns="45720" tIns="27432" bIns="27432" anchor="t">
            <a:spAutoFit/>
          </a:bodyPr>
          <a:lstStyle/>
          <a:p>
            <a:pPr algn="l">
              <a:spcAft>
                <a:spcPts val="0"/>
              </a:spcAft>
            </a:pPr>
            <a:r>
              <a:rPr sz="1180" b="0">
                <a:solidFill>
                  <a:srgbClr val="596770"/>
                </a:solidFill>
                <a:latin typeface="Calibri"/>
              </a:rPr>
              <a:t>Access review, contractor expiry, backup/restore and risk summary.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172200" y="4535424"/>
            <a:ext cx="4663440" cy="16459"/>
          </a:xfrm>
          <a:prstGeom prst="rect">
            <a:avLst/>
          </a:prstGeom>
          <a:solidFill>
            <a:srgbClr val="D5DD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594360" y="6446520"/>
            <a:ext cx="5669280" cy="201168"/>
          </a:xfrm>
          <a:prstGeom prst="rect">
            <a:avLst/>
          </a:prstGeom>
          <a:noFill/>
        </p:spPr>
        <p:txBody>
          <a:bodyPr wrap="none" lIns="45720" rIns="45720" tIns="27432" bIns="27432" anchor="t">
            <a:spAutoFit/>
          </a:bodyPr>
          <a:lstStyle/>
          <a:p>
            <a:pPr algn="l">
              <a:spcAft>
                <a:spcPts val="0"/>
              </a:spcAft>
            </a:pPr>
            <a:r>
              <a:rPr sz="819" b="0">
                <a:solidFill>
                  <a:srgbClr val="596770"/>
                </a:solidFill>
                <a:latin typeface="Calibri"/>
              </a:rPr>
              <a:t>Client-safe summary. Final commitments require signed scope and service design.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94360" y="292608"/>
            <a:ext cx="4754880" cy="219456"/>
          </a:xfrm>
          <a:prstGeom prst="rect">
            <a:avLst/>
          </a:prstGeom>
          <a:noFill/>
        </p:spPr>
        <p:txBody>
          <a:bodyPr wrap="none" lIns="45720" rIns="45720" tIns="27432" bIns="27432" anchor="t">
            <a:spAutoFit/>
          </a:bodyPr>
          <a:lstStyle/>
          <a:p>
            <a:pPr algn="l">
              <a:spcAft>
                <a:spcPts val="0"/>
              </a:spcAft>
            </a:pPr>
            <a:r>
              <a:rPr sz="850" b="1">
                <a:solidFill>
                  <a:srgbClr val="B7262F"/>
                </a:solidFill>
                <a:latin typeface="Calibri"/>
              </a:rPr>
              <a:t>NEXT STEP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863840" y="292608"/>
            <a:ext cx="2743200" cy="219456"/>
          </a:xfrm>
          <a:prstGeom prst="rect">
            <a:avLst/>
          </a:prstGeom>
          <a:noFill/>
        </p:spPr>
        <p:txBody>
          <a:bodyPr wrap="none" lIns="45720" rIns="45720" tIns="27432" bIns="27432" anchor="t">
            <a:spAutoFit/>
          </a:bodyPr>
          <a:lstStyle/>
          <a:p>
            <a:pPr algn="r">
              <a:spcAft>
                <a:spcPts val="0"/>
              </a:spcAft>
            </a:pPr>
            <a:r>
              <a:rPr sz="819" b="0">
                <a:solidFill>
                  <a:srgbClr val="596770"/>
                </a:solidFill>
                <a:latin typeface="Calibri"/>
              </a:rPr>
              <a:t>DeskBridge | controlled access | evidence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972800" y="292608"/>
            <a:ext cx="502920" cy="219456"/>
          </a:xfrm>
          <a:prstGeom prst="rect">
            <a:avLst/>
          </a:prstGeom>
          <a:noFill/>
        </p:spPr>
        <p:txBody>
          <a:bodyPr wrap="none" lIns="45720" rIns="45720" tIns="27432" bIns="27432" anchor="t">
            <a:spAutoFit/>
          </a:bodyPr>
          <a:lstStyle/>
          <a:p>
            <a:pPr algn="r">
              <a:spcAft>
                <a:spcPts val="0"/>
              </a:spcAft>
            </a:pPr>
            <a:r>
              <a:rPr sz="819" b="1">
                <a:solidFill>
                  <a:srgbClr val="596770"/>
                </a:solidFill>
                <a:latin typeface="Calibri"/>
              </a:rPr>
              <a:t>07</a:t>
            </a:r>
          </a:p>
        </p:txBody>
      </p:sp>
      <p:sp>
        <p:nvSpPr>
          <p:cNvPr id="5" name="Rectangle 4"/>
          <p:cNvSpPr/>
          <p:nvPr/>
        </p:nvSpPr>
        <p:spPr>
          <a:xfrm>
            <a:off x="594360" y="621792"/>
            <a:ext cx="10881360" cy="18288"/>
          </a:xfrm>
          <a:prstGeom prst="rect">
            <a:avLst/>
          </a:prstGeom>
          <a:solidFill>
            <a:srgbClr val="D5DD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960120"/>
            <a:ext cx="9966960" cy="502920"/>
          </a:xfrm>
          <a:prstGeom prst="rect">
            <a:avLst/>
          </a:prstGeom>
          <a:noFill/>
        </p:spPr>
        <p:txBody>
          <a:bodyPr wrap="none" lIns="45720" rIns="45720" tIns="27432" bIns="27432" anchor="t">
            <a:spAutoFit/>
          </a:bodyPr>
          <a:lstStyle/>
          <a:p>
            <a:pPr algn="l">
              <a:spcAft>
                <a:spcPts val="0"/>
              </a:spcAft>
            </a:pPr>
            <a:r>
              <a:rPr sz="2700" b="1">
                <a:solidFill>
                  <a:srgbClr val="17212B"/>
                </a:solidFill>
                <a:latin typeface="Calibri"/>
              </a:rPr>
              <a:t>Start with a scoped workspace review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9808" y="1536192"/>
            <a:ext cx="9326880" cy="347472"/>
          </a:xfrm>
          <a:prstGeom prst="rect">
            <a:avLst/>
          </a:prstGeom>
          <a:noFill/>
        </p:spPr>
        <p:txBody>
          <a:bodyPr wrap="none" lIns="45720" rIns="45720" tIns="27432" bIns="27432" anchor="t">
            <a:spAutoFit/>
          </a:bodyPr>
          <a:lstStyle/>
          <a:p>
            <a:pPr algn="l">
              <a:spcAft>
                <a:spcPts val="0"/>
              </a:spcAft>
            </a:pPr>
            <a:r>
              <a:rPr sz="1350" b="0">
                <a:solidFill>
                  <a:srgbClr val="596770"/>
                </a:solidFill>
                <a:latin typeface="Calibri"/>
              </a:rPr>
              <a:t>DeskBridge confirms fit before deployment: users, access risk, applications, data handling, support needs and evidence expectations.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04672" y="2148840"/>
            <a:ext cx="4526280" cy="292608"/>
          </a:xfrm>
          <a:prstGeom prst="rect">
            <a:avLst/>
          </a:prstGeom>
          <a:noFill/>
        </p:spPr>
        <p:txBody>
          <a:bodyPr wrap="none" lIns="45720" rIns="45720" tIns="27432" bIns="27432" anchor="t">
            <a:spAutoFit/>
          </a:bodyPr>
          <a:lstStyle/>
          <a:p>
            <a:pPr algn="l">
              <a:spcAft>
                <a:spcPts val="0"/>
              </a:spcAft>
            </a:pPr>
            <a:r>
              <a:rPr sz="1500" b="1">
                <a:solidFill>
                  <a:srgbClr val="0F5A45"/>
                </a:solidFill>
                <a:latin typeface="Calibri"/>
              </a:rPr>
              <a:t>Review sequence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355080" y="2148840"/>
            <a:ext cx="4526280" cy="292608"/>
          </a:xfrm>
          <a:prstGeom prst="rect">
            <a:avLst/>
          </a:prstGeom>
          <a:noFill/>
        </p:spPr>
        <p:txBody>
          <a:bodyPr wrap="none" lIns="45720" rIns="45720" tIns="27432" bIns="27432" anchor="t">
            <a:spAutoFit/>
          </a:bodyPr>
          <a:lstStyle/>
          <a:p>
            <a:pPr algn="l">
              <a:spcAft>
                <a:spcPts val="0"/>
              </a:spcAft>
            </a:pPr>
            <a:r>
              <a:rPr sz="1500" b="1">
                <a:solidFill>
                  <a:srgbClr val="0F5A45"/>
                </a:solidFill>
                <a:latin typeface="Calibri"/>
              </a:rPr>
              <a:t>Output</a:t>
            </a:r>
          </a:p>
        </p:txBody>
      </p:sp>
      <p:sp>
        <p:nvSpPr>
          <p:cNvPr id="10" name="Rectangle 9"/>
          <p:cNvSpPr/>
          <p:nvPr/>
        </p:nvSpPr>
        <p:spPr>
          <a:xfrm>
            <a:off x="804672" y="2587752"/>
            <a:ext cx="4251960" cy="22860"/>
          </a:xfrm>
          <a:prstGeom prst="rect">
            <a:avLst/>
          </a:prstGeom>
          <a:solidFill>
            <a:srgbClr val="D5DD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6355080" y="2587752"/>
            <a:ext cx="4251960" cy="22860"/>
          </a:xfrm>
          <a:prstGeom prst="rect">
            <a:avLst/>
          </a:prstGeom>
          <a:solidFill>
            <a:srgbClr val="D5DD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5833872" y="2103120"/>
            <a:ext cx="18288" cy="3520440"/>
          </a:xfrm>
          <a:prstGeom prst="rect">
            <a:avLst/>
          </a:prstGeom>
          <a:solidFill>
            <a:srgbClr val="D5DD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04672" y="2898648"/>
            <a:ext cx="4526280" cy="1389888"/>
          </a:xfrm>
          <a:prstGeom prst="rect">
            <a:avLst/>
          </a:prstGeom>
          <a:noFill/>
        </p:spPr>
        <p:txBody>
          <a:bodyPr wrap="none" lIns="73152" rIns="54864">
            <a:spAutoFit/>
          </a:bodyPr>
          <a:lstStyle/>
          <a:p>
            <a:pPr>
              <a:spcAft>
                <a:spcPts val="500"/>
              </a:spcAft>
              <a:defRPr sz="1340">
                <a:solidFill>
                  <a:srgbClr val="17212B"/>
                </a:solidFill>
                <a:latin typeface="Calibri"/>
              </a:defRPr>
            </a:pPr>
            <a:r>
              <a:t>Confirm operating scope and client responsibilities</a:t>
            </a:r>
          </a:p>
          <a:p>
            <a:pPr>
              <a:spcAft>
                <a:spcPts val="500"/>
              </a:spcAft>
              <a:defRPr sz="1340">
                <a:solidFill>
                  <a:srgbClr val="17212B"/>
                </a:solidFill>
                <a:latin typeface="Calibri"/>
              </a:defRPr>
            </a:pPr>
            <a:r>
              <a:t>Select the data access assurance model</a:t>
            </a:r>
          </a:p>
          <a:p>
            <a:pPr>
              <a:spcAft>
                <a:spcPts val="500"/>
              </a:spcAft>
              <a:defRPr sz="1340">
                <a:solidFill>
                  <a:srgbClr val="17212B"/>
                </a:solidFill>
                <a:latin typeface="Calibri"/>
              </a:defRPr>
            </a:pPr>
            <a:r>
              <a:t>Map applications, users, suppliers and support routes</a:t>
            </a:r>
          </a:p>
          <a:p>
            <a:pPr>
              <a:spcAft>
                <a:spcPts val="500"/>
              </a:spcAft>
              <a:defRPr sz="1340">
                <a:solidFill>
                  <a:srgbClr val="17212B"/>
                </a:solidFill>
                <a:latin typeface="Calibri"/>
              </a:defRPr>
            </a:pPr>
            <a:r>
              <a:t>Produce a controlled proposal with caveats and evidence plan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55080" y="2898648"/>
            <a:ext cx="4526280" cy="1389888"/>
          </a:xfrm>
          <a:prstGeom prst="rect">
            <a:avLst/>
          </a:prstGeom>
          <a:noFill/>
        </p:spPr>
        <p:txBody>
          <a:bodyPr wrap="none" lIns="73152" rIns="54864">
            <a:spAutoFit/>
          </a:bodyPr>
          <a:lstStyle/>
          <a:p>
            <a:pPr>
              <a:spcAft>
                <a:spcPts val="500"/>
              </a:spcAft>
              <a:defRPr sz="1340">
                <a:solidFill>
                  <a:srgbClr val="17212B"/>
                </a:solidFill>
                <a:latin typeface="Calibri"/>
              </a:defRPr>
            </a:pPr>
            <a:r>
              <a:t>Commercially clear proposal</a:t>
            </a:r>
          </a:p>
          <a:p>
            <a:pPr>
              <a:spcAft>
                <a:spcPts val="500"/>
              </a:spcAft>
              <a:defRPr sz="1340">
                <a:solidFill>
                  <a:srgbClr val="17212B"/>
                </a:solidFill>
                <a:latin typeface="Calibri"/>
              </a:defRPr>
            </a:pPr>
            <a:r>
              <a:t>Confirmed caveats and exclusions</a:t>
            </a:r>
          </a:p>
          <a:p>
            <a:pPr>
              <a:spcAft>
                <a:spcPts val="500"/>
              </a:spcAft>
              <a:defRPr sz="1340">
                <a:solidFill>
                  <a:srgbClr val="17212B"/>
                </a:solidFill>
                <a:latin typeface="Calibri"/>
              </a:defRPr>
            </a:pPr>
            <a:r>
              <a:t>Evidence plan before deployment</a:t>
            </a:r>
          </a:p>
          <a:p>
            <a:pPr>
              <a:spcAft>
                <a:spcPts val="500"/>
              </a:spcAft>
              <a:defRPr sz="1340">
                <a:solidFill>
                  <a:srgbClr val="17212B"/>
                </a:solidFill>
                <a:latin typeface="Calibri"/>
              </a:defRPr>
            </a:pPr>
            <a:r>
              <a:t>Supportable operating boundary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94360" y="6446520"/>
            <a:ext cx="5669280" cy="201168"/>
          </a:xfrm>
          <a:prstGeom prst="rect">
            <a:avLst/>
          </a:prstGeom>
          <a:noFill/>
        </p:spPr>
        <p:txBody>
          <a:bodyPr wrap="none" lIns="45720" rIns="45720" tIns="27432" bIns="27432" anchor="t">
            <a:spAutoFit/>
          </a:bodyPr>
          <a:lstStyle/>
          <a:p>
            <a:pPr algn="l">
              <a:spcAft>
                <a:spcPts val="0"/>
              </a:spcAft>
            </a:pPr>
            <a:r>
              <a:rPr sz="819" b="0">
                <a:solidFill>
                  <a:srgbClr val="596770"/>
                </a:solidFill>
                <a:latin typeface="Calibri"/>
              </a:rPr>
              <a:t>Client-safe summary. Final commitments require signed scope and service design.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